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16_70D64A71.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1C_3E4239F2.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6"/>
  </p:notesMasterIdLst>
  <p:handoutMasterIdLst>
    <p:handoutMasterId r:id="rId27"/>
  </p:handoutMasterIdLst>
  <p:sldIdLst>
    <p:sldId id="266" r:id="rId5"/>
    <p:sldId id="267" r:id="rId6"/>
    <p:sldId id="269" r:id="rId7"/>
    <p:sldId id="268" r:id="rId8"/>
    <p:sldId id="270" r:id="rId9"/>
    <p:sldId id="271" r:id="rId10"/>
    <p:sldId id="272" r:id="rId11"/>
    <p:sldId id="274" r:id="rId12"/>
    <p:sldId id="275" r:id="rId13"/>
    <p:sldId id="276" r:id="rId14"/>
    <p:sldId id="277" r:id="rId15"/>
    <p:sldId id="278" r:id="rId16"/>
    <p:sldId id="279" r:id="rId17"/>
    <p:sldId id="280" r:id="rId18"/>
    <p:sldId id="281" r:id="rId19"/>
    <p:sldId id="282" r:id="rId20"/>
    <p:sldId id="283" r:id="rId21"/>
    <p:sldId id="284" r:id="rId22"/>
    <p:sldId id="286" r:id="rId23"/>
    <p:sldId id="287" r:id="rId24"/>
    <p:sldId id="28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BEC3"/>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92923" autoAdjust="0"/>
  </p:normalViewPr>
  <p:slideViewPr>
    <p:cSldViewPr snapToGrid="0">
      <p:cViewPr varScale="1">
        <p:scale>
          <a:sx n="113" d="100"/>
          <a:sy n="113" d="100"/>
        </p:scale>
        <p:origin x="1166" y="7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omments/modernComment_116_70D64A71.xml><?xml version="1.0" encoding="utf-8"?>
<p188:cmLst xmlns:a="http://schemas.openxmlformats.org/drawingml/2006/main" xmlns:r="http://schemas.openxmlformats.org/officeDocument/2006/relationships" xmlns:p188="http://schemas.microsoft.com/office/powerpoint/2018/8/main">
  <p188:cm id="{1B26C49B-50E9-495D-B431-F04FF33BADA7}" authorId="{21615190-DC0D-87D6-014F-90C8C4BC2876}" created="2025-05-02T16:09:15.044">
    <pc:sldMkLst xmlns:pc="http://schemas.microsoft.com/office/powerpoint/2013/main/command">
      <pc:docMk/>
      <pc:sldMk cId="1893091953" sldId="278"/>
    </pc:sldMkLst>
    <p188:txBody>
      <a:bodyPr/>
      <a:lstStyle/>
      <a:p>
        <a:r>
          <a:rPr lang="en-US"/>
          <a:t>Same thoughts with “inspiring” here</a:t>
        </a:r>
      </a:p>
    </p188:txBody>
  </p188:cm>
</p188:cmLst>
</file>

<file path=ppt/comments/modernComment_11C_3E4239F2.xml><?xml version="1.0" encoding="utf-8"?>
<p188:cmLst xmlns:a="http://schemas.openxmlformats.org/drawingml/2006/main" xmlns:r="http://schemas.openxmlformats.org/officeDocument/2006/relationships" xmlns:p188="http://schemas.microsoft.com/office/powerpoint/2018/8/main">
  <p188:cm id="{DC8FFA5D-3210-40D2-9DEC-B4B49DCCC53F}" authorId="{21615190-DC0D-87D6-014F-90C8C4BC2876}" created="2025-05-02T16:19:04.012">
    <pc:sldMkLst xmlns:pc="http://schemas.microsoft.com/office/powerpoint/2013/main/command">
      <pc:docMk/>
      <pc:sldMk cId="1044527602" sldId="284"/>
    </pc:sldMkLst>
    <p188:replyLst>
      <p188:reply id="{E560985A-F582-4762-B8E3-3C60529C13F2}" authorId="{509AD699-D0A5-97EF-C2E3-E2C7C3515BB9}" created="2025-05-02T18:32:25.309">
        <p188:txBody>
          <a:bodyPr/>
          <a:lstStyle/>
          <a:p>
            <a:r>
              <a:rPr lang="en-US"/>
              <a:t>Good catch, should be contribution throughout</a:t>
            </a:r>
          </a:p>
        </p188:txBody>
      </p188:reply>
    </p188:replyLst>
    <p188:txBody>
      <a:bodyPr/>
      <a:lstStyle/>
      <a:p>
        <a:r>
          <a:rPr lang="en-US"/>
          <a:t>This slide has the second level as “voice and contribution”, but in the facilitator guide and next slide it’s “voice and consultation”</a:t>
        </a:r>
      </a:p>
    </p188:txBody>
    <p188:extLst>
      <p:ext xmlns:p="http://schemas.openxmlformats.org/presentationml/2006/main" uri="{57CB4572-C831-44C2-8A1C-0ADB6CCDFE69}">
        <p223:reactions xmlns:p223="http://schemas.microsoft.com/office/powerpoint/2022/03/main">
          <p223:rxn type="👍">
            <p223:instance time="2025-05-02T18:32:07.947" authorId="{509AD699-D0A5-97EF-C2E3-E2C7C3515BB9}"/>
          </p223:rxn>
        </p223:reactions>
      </p:ext>
    </p188:extLst>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https://youtu.be/3YFw8oif_qU?feature=shared </a:t>
            </a:r>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2624334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https://youtu.be/Pks7q2qyM-s?feature=shared </a:t>
            </a:r>
          </a:p>
        </p:txBody>
      </p:sp>
      <p:sp>
        <p:nvSpPr>
          <p:cNvPr id="4" name="Slide Number Placeholder 3"/>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1976066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3519461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https://www.creativeyouthdevelopment.org/2019/07/30/working-with-youth-landscape-analysis-released/ladder-of-youth-participation/</a:t>
            </a:r>
          </a:p>
        </p:txBody>
      </p:sp>
      <p:sp>
        <p:nvSpPr>
          <p:cNvPr id="4" name="Slide Number Placeholder 3"/>
          <p:cNvSpPr>
            <a:spLocks noGrp="1"/>
          </p:cNvSpPr>
          <p:nvPr>
            <p:ph type="sldNum" sz="quarter" idx="5"/>
          </p:nvPr>
        </p:nvSpPr>
        <p:spPr/>
        <p:txBody>
          <a:bodyPr/>
          <a:lstStyle/>
          <a:p>
            <a:fld id="{9239DD76-6F3D-1A42-8AFB-7E5F8ED43188}" type="slidenum">
              <a:rPr lang="en-US" smtClean="0"/>
              <a:t>20</a:t>
            </a:fld>
            <a:endParaRPr lang="en-US" dirty="0"/>
          </a:p>
        </p:txBody>
      </p:sp>
    </p:spTree>
    <p:extLst>
      <p:ext uri="{BB962C8B-B14F-4D97-AF65-F5344CB8AC3E}">
        <p14:creationId xmlns:p14="http://schemas.microsoft.com/office/powerpoint/2010/main" val="493069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https://www.youtube.com/watch?v=SMS-QPw1DFY</a:t>
            </a:r>
          </a:p>
        </p:txBody>
      </p:sp>
      <p:sp>
        <p:nvSpPr>
          <p:cNvPr id="4" name="Slide Number Placeholder 3"/>
          <p:cNvSpPr>
            <a:spLocks noGrp="1"/>
          </p:cNvSpPr>
          <p:nvPr>
            <p:ph type="sldNum" sz="quarter" idx="5"/>
          </p:nvPr>
        </p:nvSpPr>
        <p:spPr/>
        <p:txBody>
          <a:bodyPr/>
          <a:lstStyle/>
          <a:p>
            <a:fld id="{9239DD76-6F3D-1A42-8AFB-7E5F8ED43188}" type="slidenum">
              <a:rPr lang="en-US" smtClean="0"/>
              <a:t>21</a:t>
            </a:fld>
            <a:endParaRPr lang="en-US" dirty="0"/>
          </a:p>
        </p:txBody>
      </p:sp>
    </p:spTree>
    <p:extLst>
      <p:ext uri="{BB962C8B-B14F-4D97-AF65-F5344CB8AC3E}">
        <p14:creationId xmlns:p14="http://schemas.microsoft.com/office/powerpoint/2010/main" val="249238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5449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https://searchinstitute.org/resources-hub/developmental-relationships-framework</a:t>
            </a:r>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82110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https://searchinstitute.org/developmental-relationships</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1974997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https://searchinstitute.org/developmental-relationships</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193366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https://searchinstitute.org/developmental-relationships</a:t>
            </a:r>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153603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4B78B-61A2-547F-2792-D24A2D35D6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E09272-0A8A-4B3E-A907-9882276D01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431E5-815F-BE1C-C542-1780C92C90E4}"/>
              </a:ext>
            </a:extLst>
          </p:cNvPr>
          <p:cNvSpPr>
            <a:spLocks noGrp="1"/>
          </p:cNvSpPr>
          <p:nvPr>
            <p:ph type="body" idx="1"/>
          </p:nvPr>
        </p:nvSpPr>
        <p:spPr/>
        <p:txBody>
          <a:bodyPr/>
          <a:lstStyle/>
          <a:p>
            <a:r>
              <a:rPr lang="en-US" dirty="0"/>
              <a:t>https://searchinstitute.org/developmental-relationships</a:t>
            </a:r>
          </a:p>
        </p:txBody>
      </p:sp>
      <p:sp>
        <p:nvSpPr>
          <p:cNvPr id="4" name="Slide Number Placeholder 3">
            <a:extLst>
              <a:ext uri="{FF2B5EF4-FFF2-40B4-BE49-F238E27FC236}">
                <a16:creationId xmlns:a16="http://schemas.microsoft.com/office/drawing/2014/main" id="{971F4581-1378-BB6C-E2F8-FA3A4B9CA9B3}"/>
              </a:ext>
            </a:extLst>
          </p:cNvPr>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3162714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3A2B6-7BB8-9909-C267-31AF4F5AA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755FAB-504F-0389-E411-F8E5733D52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707FE-13DA-B205-C321-924ADB4B9F81}"/>
              </a:ext>
            </a:extLst>
          </p:cNvPr>
          <p:cNvSpPr>
            <a:spLocks noGrp="1"/>
          </p:cNvSpPr>
          <p:nvPr>
            <p:ph type="body" idx="1"/>
          </p:nvPr>
        </p:nvSpPr>
        <p:spPr/>
        <p:txBody>
          <a:bodyPr/>
          <a:lstStyle/>
          <a:p>
            <a:r>
              <a:rPr lang="en-US" dirty="0"/>
              <a:t>https://searchinstitute.org/developmental-relationships</a:t>
            </a:r>
          </a:p>
        </p:txBody>
      </p:sp>
      <p:sp>
        <p:nvSpPr>
          <p:cNvPr id="4" name="Slide Number Placeholder 3">
            <a:extLst>
              <a:ext uri="{FF2B5EF4-FFF2-40B4-BE49-F238E27FC236}">
                <a16:creationId xmlns:a16="http://schemas.microsoft.com/office/drawing/2014/main" id="{C62767C9-4466-E96F-DD78-A35F12C0EB62}"/>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3679194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15</a:t>
            </a:fld>
            <a:endParaRPr lang="en-US" dirty="0"/>
          </a:p>
        </p:txBody>
      </p:sp>
    </p:spTree>
    <p:extLst>
      <p:ext uri="{BB962C8B-B14F-4D97-AF65-F5344CB8AC3E}">
        <p14:creationId xmlns:p14="http://schemas.microsoft.com/office/powerpoint/2010/main" val="1771700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16_70D64A71.xml"/><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Pks7q2qyM-s?feature=oembed" TargetMode="Externa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microsoft.com/office/2018/10/relationships/comments" Target="../comments/modernComment_11C_3E4239F2.xml"/><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video" Target="https://www.youtube.com/embed/tOpqMWj25AE?feature=oembed" TargetMode="Externa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https://www.youtube.com/embed/3YFw8oif_qU?feature=oembed" TargetMode="External"/><Relationship Id="rId4" Type="http://schemas.openxmlformats.org/officeDocument/2006/relationships/image" Target="../media/image3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hyperlink" Target="https://searchinstitute.org/10-years-of-developmental-relationships"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2.5: Youth Engagement and Relationships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BD652-55A0-4A62-E62C-B2CA2CFC6D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EFB3CF-A1B0-2561-B303-62E28486A8F8}"/>
              </a:ext>
            </a:extLst>
          </p:cNvPr>
          <p:cNvSpPr>
            <a:spLocks noGrp="1"/>
          </p:cNvSpPr>
          <p:nvPr>
            <p:ph type="title"/>
          </p:nvPr>
        </p:nvSpPr>
        <p:spPr/>
        <p:txBody>
          <a:bodyPr/>
          <a:lstStyle/>
          <a:p>
            <a:r>
              <a:rPr lang="en-US" dirty="0"/>
              <a:t>Provide Support</a:t>
            </a:r>
          </a:p>
        </p:txBody>
      </p:sp>
      <p:sp>
        <p:nvSpPr>
          <p:cNvPr id="3" name="Content Placeholder 2">
            <a:extLst>
              <a:ext uri="{FF2B5EF4-FFF2-40B4-BE49-F238E27FC236}">
                <a16:creationId xmlns:a16="http://schemas.microsoft.com/office/drawing/2014/main" id="{BF55E53D-F23C-C9A6-D7F0-578283988278}"/>
              </a:ext>
            </a:extLst>
          </p:cNvPr>
          <p:cNvSpPr>
            <a:spLocks noGrp="1"/>
          </p:cNvSpPr>
          <p:nvPr>
            <p:ph sz="half" idx="1"/>
          </p:nvPr>
        </p:nvSpPr>
        <p:spPr>
          <a:xfrm>
            <a:off x="838200" y="1737360"/>
            <a:ext cx="4911247" cy="4389120"/>
          </a:xfrm>
        </p:spPr>
        <p:txBody>
          <a:bodyPr anchor="ctr">
            <a:normAutofit/>
          </a:bodyPr>
          <a:lstStyle/>
          <a:p>
            <a:pPr marL="0" indent="0" algn="ctr">
              <a:buNone/>
            </a:pPr>
            <a:r>
              <a:rPr lang="en-US" sz="2800" i="1" dirty="0"/>
              <a:t>Help me complete tasks and achieve goals.</a:t>
            </a:r>
          </a:p>
        </p:txBody>
      </p:sp>
      <p:sp>
        <p:nvSpPr>
          <p:cNvPr id="4" name="Content Placeholder 3">
            <a:extLst>
              <a:ext uri="{FF2B5EF4-FFF2-40B4-BE49-F238E27FC236}">
                <a16:creationId xmlns:a16="http://schemas.microsoft.com/office/drawing/2014/main" id="{80E6C6F9-B49B-E906-C051-CF20262BE3F9}"/>
              </a:ext>
            </a:extLst>
          </p:cNvPr>
          <p:cNvSpPr>
            <a:spLocks noGrp="1"/>
          </p:cNvSpPr>
          <p:nvPr>
            <p:ph sz="half" idx="2"/>
          </p:nvPr>
        </p:nvSpPr>
        <p:spPr/>
        <p:txBody>
          <a:bodyPr anchor="ctr">
            <a:normAutofit/>
          </a:bodyPr>
          <a:lstStyle/>
          <a:p>
            <a:pPr marL="0" indent="0">
              <a:buNone/>
            </a:pPr>
            <a:r>
              <a:rPr lang="en-US" sz="2800" dirty="0"/>
              <a:t>Adults can provide support by:</a:t>
            </a:r>
          </a:p>
          <a:p>
            <a:r>
              <a:rPr lang="en-US" sz="2400" dirty="0"/>
              <a:t>Navigating hard situations</a:t>
            </a:r>
          </a:p>
          <a:p>
            <a:r>
              <a:rPr lang="en-US" sz="2400" dirty="0"/>
              <a:t>Empowering youth</a:t>
            </a:r>
          </a:p>
          <a:p>
            <a:r>
              <a:rPr lang="en-US" sz="2400" dirty="0"/>
              <a:t>Advocating for youth</a:t>
            </a:r>
          </a:p>
          <a:p>
            <a:r>
              <a:rPr lang="en-US" sz="2400" dirty="0"/>
              <a:t>Setting boundaries</a:t>
            </a:r>
          </a:p>
        </p:txBody>
      </p:sp>
    </p:spTree>
    <p:extLst>
      <p:ext uri="{BB962C8B-B14F-4D97-AF65-F5344CB8AC3E}">
        <p14:creationId xmlns:p14="http://schemas.microsoft.com/office/powerpoint/2010/main" val="2954158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03CAE-5D77-48B9-05E3-AC4493D60F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68BBF2-80A3-5DC2-00E0-2DD357A769C7}"/>
              </a:ext>
            </a:extLst>
          </p:cNvPr>
          <p:cNvSpPr>
            <a:spLocks noGrp="1"/>
          </p:cNvSpPr>
          <p:nvPr>
            <p:ph type="title"/>
          </p:nvPr>
        </p:nvSpPr>
        <p:spPr/>
        <p:txBody>
          <a:bodyPr/>
          <a:lstStyle/>
          <a:p>
            <a:r>
              <a:rPr lang="en-US" dirty="0"/>
              <a:t>Share Power</a:t>
            </a:r>
          </a:p>
        </p:txBody>
      </p:sp>
      <p:sp>
        <p:nvSpPr>
          <p:cNvPr id="3" name="Content Placeholder 2">
            <a:extLst>
              <a:ext uri="{FF2B5EF4-FFF2-40B4-BE49-F238E27FC236}">
                <a16:creationId xmlns:a16="http://schemas.microsoft.com/office/drawing/2014/main" id="{B54C54B1-CACE-1D3B-0E27-786A9B281341}"/>
              </a:ext>
            </a:extLst>
          </p:cNvPr>
          <p:cNvSpPr>
            <a:spLocks noGrp="1"/>
          </p:cNvSpPr>
          <p:nvPr>
            <p:ph sz="half" idx="1"/>
          </p:nvPr>
        </p:nvSpPr>
        <p:spPr>
          <a:xfrm>
            <a:off x="838200" y="1737360"/>
            <a:ext cx="4911247" cy="4389120"/>
          </a:xfrm>
        </p:spPr>
        <p:txBody>
          <a:bodyPr anchor="ctr">
            <a:normAutofit/>
          </a:bodyPr>
          <a:lstStyle/>
          <a:p>
            <a:pPr marL="0" indent="0" algn="ctr">
              <a:buNone/>
            </a:pPr>
            <a:r>
              <a:rPr lang="en-US" sz="2800" i="1" dirty="0"/>
              <a:t>Treat me with respect and give me a say.</a:t>
            </a:r>
          </a:p>
        </p:txBody>
      </p:sp>
      <p:sp>
        <p:nvSpPr>
          <p:cNvPr id="4" name="Content Placeholder 3">
            <a:extLst>
              <a:ext uri="{FF2B5EF4-FFF2-40B4-BE49-F238E27FC236}">
                <a16:creationId xmlns:a16="http://schemas.microsoft.com/office/drawing/2014/main" id="{D2C4440B-210D-07CB-28AA-92C9934872A8}"/>
              </a:ext>
            </a:extLst>
          </p:cNvPr>
          <p:cNvSpPr>
            <a:spLocks noGrp="1"/>
          </p:cNvSpPr>
          <p:nvPr>
            <p:ph sz="half" idx="2"/>
          </p:nvPr>
        </p:nvSpPr>
        <p:spPr/>
        <p:txBody>
          <a:bodyPr anchor="ctr">
            <a:normAutofit/>
          </a:bodyPr>
          <a:lstStyle/>
          <a:p>
            <a:pPr marL="0" indent="0">
              <a:buNone/>
            </a:pPr>
            <a:r>
              <a:rPr lang="en-US" sz="2800" dirty="0"/>
              <a:t>Adults can share power by:</a:t>
            </a:r>
          </a:p>
          <a:p>
            <a:r>
              <a:rPr lang="en-US" sz="2400" dirty="0"/>
              <a:t>Respecting youth</a:t>
            </a:r>
          </a:p>
          <a:p>
            <a:r>
              <a:rPr lang="en-US" sz="2400" dirty="0"/>
              <a:t>Including youth in decision making</a:t>
            </a:r>
          </a:p>
          <a:p>
            <a:r>
              <a:rPr lang="en-US" sz="2400" dirty="0"/>
              <a:t>Collaborating</a:t>
            </a:r>
          </a:p>
          <a:p>
            <a:r>
              <a:rPr lang="en-US" sz="2400" dirty="0"/>
              <a:t>Letting youth lead</a:t>
            </a:r>
          </a:p>
        </p:txBody>
      </p:sp>
    </p:spTree>
    <p:extLst>
      <p:ext uri="{BB962C8B-B14F-4D97-AF65-F5344CB8AC3E}">
        <p14:creationId xmlns:p14="http://schemas.microsoft.com/office/powerpoint/2010/main" val="3217874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14EB1-3A0D-A09E-9A6B-575E5C67FB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8C61FB-FD44-E745-E1D0-F1A5F6132A2F}"/>
              </a:ext>
            </a:extLst>
          </p:cNvPr>
          <p:cNvSpPr>
            <a:spLocks noGrp="1"/>
          </p:cNvSpPr>
          <p:nvPr>
            <p:ph type="title"/>
          </p:nvPr>
        </p:nvSpPr>
        <p:spPr/>
        <p:txBody>
          <a:bodyPr/>
          <a:lstStyle/>
          <a:p>
            <a:r>
              <a:rPr lang="en-US" dirty="0"/>
              <a:t>Expand Possibilities</a:t>
            </a:r>
          </a:p>
        </p:txBody>
      </p:sp>
      <p:sp>
        <p:nvSpPr>
          <p:cNvPr id="3" name="Content Placeholder 2">
            <a:extLst>
              <a:ext uri="{FF2B5EF4-FFF2-40B4-BE49-F238E27FC236}">
                <a16:creationId xmlns:a16="http://schemas.microsoft.com/office/drawing/2014/main" id="{2E448DAB-EB8F-A45E-8042-915DDA58C031}"/>
              </a:ext>
            </a:extLst>
          </p:cNvPr>
          <p:cNvSpPr>
            <a:spLocks noGrp="1"/>
          </p:cNvSpPr>
          <p:nvPr>
            <p:ph sz="half" idx="1"/>
          </p:nvPr>
        </p:nvSpPr>
        <p:spPr>
          <a:xfrm>
            <a:off x="838200" y="1737360"/>
            <a:ext cx="4911247" cy="4389120"/>
          </a:xfrm>
        </p:spPr>
        <p:txBody>
          <a:bodyPr anchor="ctr">
            <a:normAutofit/>
          </a:bodyPr>
          <a:lstStyle/>
          <a:p>
            <a:pPr marL="0" indent="0" algn="ctr">
              <a:buNone/>
            </a:pPr>
            <a:r>
              <a:rPr lang="en-US" sz="2800" i="1" dirty="0"/>
              <a:t>Connect me with people and places to broaden my world.</a:t>
            </a:r>
          </a:p>
        </p:txBody>
      </p:sp>
      <p:sp>
        <p:nvSpPr>
          <p:cNvPr id="4" name="Content Placeholder 3">
            <a:extLst>
              <a:ext uri="{FF2B5EF4-FFF2-40B4-BE49-F238E27FC236}">
                <a16:creationId xmlns:a16="http://schemas.microsoft.com/office/drawing/2014/main" id="{309AADF4-FE28-9560-4B4B-4494E098DF41}"/>
              </a:ext>
            </a:extLst>
          </p:cNvPr>
          <p:cNvSpPr>
            <a:spLocks noGrp="1"/>
          </p:cNvSpPr>
          <p:nvPr>
            <p:ph sz="half" idx="2"/>
          </p:nvPr>
        </p:nvSpPr>
        <p:spPr/>
        <p:txBody>
          <a:bodyPr anchor="ctr">
            <a:normAutofit/>
          </a:bodyPr>
          <a:lstStyle/>
          <a:p>
            <a:pPr marL="0" indent="0">
              <a:buNone/>
            </a:pPr>
            <a:r>
              <a:rPr lang="en-US" sz="2800" dirty="0"/>
              <a:t>Adults can expand possibilities by:</a:t>
            </a:r>
          </a:p>
          <a:p>
            <a:r>
              <a:rPr lang="en-US" sz="2400" dirty="0"/>
              <a:t>Inspiring</a:t>
            </a:r>
          </a:p>
          <a:p>
            <a:r>
              <a:rPr lang="en-US" sz="2400" dirty="0"/>
              <a:t>Broadening horizons</a:t>
            </a:r>
          </a:p>
          <a:p>
            <a:r>
              <a:rPr lang="en-US" sz="2400" dirty="0"/>
              <a:t>Connecting youth</a:t>
            </a:r>
          </a:p>
        </p:txBody>
      </p:sp>
    </p:spTree>
    <p:extLst>
      <p:ext uri="{BB962C8B-B14F-4D97-AF65-F5344CB8AC3E}">
        <p14:creationId xmlns:p14="http://schemas.microsoft.com/office/powerpoint/2010/main" val="1893091953"/>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Business team brainstorming">
            <a:extLst>
              <a:ext uri="{FF2B5EF4-FFF2-40B4-BE49-F238E27FC236}">
                <a16:creationId xmlns:a16="http://schemas.microsoft.com/office/drawing/2014/main" id="{30C59016-33C4-9C99-25C7-4511573334B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48447B-3D40-ED91-B673-CBBBAB0D1044}"/>
              </a:ext>
            </a:extLst>
          </p:cNvPr>
          <p:cNvSpPr>
            <a:spLocks noGrp="1"/>
          </p:cNvSpPr>
          <p:nvPr>
            <p:ph type="title"/>
          </p:nvPr>
        </p:nvSpPr>
        <p:spPr/>
        <p:txBody>
          <a:bodyPr/>
          <a:lstStyle/>
          <a:p>
            <a:r>
              <a:rPr lang="en-US" dirty="0"/>
              <a:t>Apply it!</a:t>
            </a:r>
          </a:p>
        </p:txBody>
      </p:sp>
      <p:sp>
        <p:nvSpPr>
          <p:cNvPr id="4" name="Content Placeholder 3">
            <a:extLst>
              <a:ext uri="{FF2B5EF4-FFF2-40B4-BE49-F238E27FC236}">
                <a16:creationId xmlns:a16="http://schemas.microsoft.com/office/drawing/2014/main" id="{1B014555-BBAC-582D-A3C0-CCC159533277}"/>
              </a:ext>
            </a:extLst>
          </p:cNvPr>
          <p:cNvSpPr>
            <a:spLocks noGrp="1"/>
          </p:cNvSpPr>
          <p:nvPr>
            <p:ph sz="half" idx="1"/>
          </p:nvPr>
        </p:nvSpPr>
        <p:spPr/>
        <p:txBody>
          <a:bodyPr/>
          <a:lstStyle/>
          <a:p>
            <a:pPr marL="0" indent="0">
              <a:buNone/>
            </a:pPr>
            <a:r>
              <a:rPr lang="en-US" dirty="0"/>
              <a:t>With your group, brainstorm how to incorporate the 20 actions into this pre-apprenticeship program. Ask yourself:</a:t>
            </a:r>
          </a:p>
          <a:p>
            <a:r>
              <a:rPr lang="en-US" sz="1800" dirty="0"/>
              <a:t>How is my program facilitator and mentor already using these strategies?</a:t>
            </a:r>
          </a:p>
          <a:p>
            <a:r>
              <a:rPr lang="en-US" sz="1800" dirty="0"/>
              <a:t>Are there any that are missing? </a:t>
            </a:r>
          </a:p>
          <a:p>
            <a:r>
              <a:rPr lang="en-US" sz="1800" dirty="0"/>
              <a:t>Which actions would improve the pre-apprenticeship experience?</a:t>
            </a:r>
          </a:p>
          <a:p>
            <a:pPr marL="0" indent="0">
              <a:buNone/>
            </a:pPr>
            <a:r>
              <a:rPr lang="en-US" dirty="0"/>
              <a:t>Make a list of recommendations and include details for how to incorporate the action.</a:t>
            </a:r>
          </a:p>
        </p:txBody>
      </p:sp>
    </p:spTree>
    <p:extLst>
      <p:ext uri="{BB962C8B-B14F-4D97-AF65-F5344CB8AC3E}">
        <p14:creationId xmlns:p14="http://schemas.microsoft.com/office/powerpoint/2010/main" val="680117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214A4-7CB2-58F6-9D74-6B3481242B1B}"/>
              </a:ext>
            </a:extLst>
          </p:cNvPr>
          <p:cNvSpPr>
            <a:spLocks noGrp="1"/>
          </p:cNvSpPr>
          <p:nvPr>
            <p:ph type="title"/>
          </p:nvPr>
        </p:nvSpPr>
        <p:spPr/>
        <p:txBody>
          <a:bodyPr/>
          <a:lstStyle/>
          <a:p>
            <a:r>
              <a:rPr lang="en-US" dirty="0"/>
              <a:t>Youth Engagement</a:t>
            </a:r>
          </a:p>
        </p:txBody>
      </p:sp>
      <p:sp>
        <p:nvSpPr>
          <p:cNvPr id="3" name="Text Placeholder 2">
            <a:extLst>
              <a:ext uri="{FF2B5EF4-FFF2-40B4-BE49-F238E27FC236}">
                <a16:creationId xmlns:a16="http://schemas.microsoft.com/office/drawing/2014/main" id="{536F69ED-CCE5-6400-BD2A-19469D1CDDA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15680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BBCDA3-497A-261D-98F1-817D938D8969}"/>
              </a:ext>
            </a:extLst>
          </p:cNvPr>
          <p:cNvSpPr>
            <a:spLocks noGrp="1"/>
          </p:cNvSpPr>
          <p:nvPr>
            <p:ph idx="1"/>
          </p:nvPr>
        </p:nvSpPr>
        <p:spPr/>
        <p:txBody>
          <a:bodyPr/>
          <a:lstStyle/>
          <a:p>
            <a:pPr marL="0" indent="0">
              <a:buNone/>
            </a:pPr>
            <a:r>
              <a:rPr lang="en-US" dirty="0"/>
              <a:t>In 1974 the National Commission on Resources for Youth defined youth engagement as:</a:t>
            </a:r>
          </a:p>
          <a:p>
            <a:pPr marL="576263" indent="0">
              <a:lnSpc>
                <a:spcPct val="100000"/>
              </a:lnSpc>
              <a:buNone/>
            </a:pPr>
            <a:r>
              <a:rPr lang="en-US" dirty="0">
                <a:solidFill>
                  <a:schemeClr val="bg2"/>
                </a:solidFill>
              </a:rPr>
              <a:t>“… involving youth in </a:t>
            </a:r>
            <a:r>
              <a:rPr lang="en-US" b="1" dirty="0">
                <a:solidFill>
                  <a:schemeClr val="bg2"/>
                </a:solidFill>
              </a:rPr>
              <a:t>responsible, challenging action </a:t>
            </a:r>
            <a:r>
              <a:rPr lang="en-US" dirty="0">
                <a:solidFill>
                  <a:schemeClr val="bg2"/>
                </a:solidFill>
              </a:rPr>
              <a:t>that meets genuine needs, with the </a:t>
            </a:r>
            <a:r>
              <a:rPr lang="en-US" b="1" dirty="0">
                <a:solidFill>
                  <a:schemeClr val="bg2"/>
                </a:solidFill>
              </a:rPr>
              <a:t>opportunity for planning and/or decision-making</a:t>
            </a:r>
            <a:r>
              <a:rPr lang="en-US" dirty="0">
                <a:solidFill>
                  <a:schemeClr val="bg2"/>
                </a:solidFill>
              </a:rPr>
              <a:t> affecting others…there is </a:t>
            </a:r>
            <a:r>
              <a:rPr lang="en-US" b="1" dirty="0">
                <a:solidFill>
                  <a:schemeClr val="bg2"/>
                </a:solidFill>
              </a:rPr>
              <a:t>mutuality</a:t>
            </a:r>
            <a:r>
              <a:rPr lang="en-US" dirty="0">
                <a:solidFill>
                  <a:schemeClr val="bg2"/>
                </a:solidFill>
              </a:rPr>
              <a:t> in teaching and learning [between youth and adults] and … each group sees itself as a resource for the other and offers what it uniquely can provide.”</a:t>
            </a:r>
          </a:p>
        </p:txBody>
      </p:sp>
      <p:sp>
        <p:nvSpPr>
          <p:cNvPr id="3" name="Title 2">
            <a:extLst>
              <a:ext uri="{FF2B5EF4-FFF2-40B4-BE49-F238E27FC236}">
                <a16:creationId xmlns:a16="http://schemas.microsoft.com/office/drawing/2014/main" id="{90C15D36-5514-68E3-15B1-F84BA92DF6F4}"/>
              </a:ext>
            </a:extLst>
          </p:cNvPr>
          <p:cNvSpPr>
            <a:spLocks noGrp="1"/>
          </p:cNvSpPr>
          <p:nvPr>
            <p:ph type="title"/>
          </p:nvPr>
        </p:nvSpPr>
        <p:spPr/>
        <p:txBody>
          <a:bodyPr/>
          <a:lstStyle/>
          <a:p>
            <a:r>
              <a:rPr lang="en-US" dirty="0"/>
              <a:t>Definition</a:t>
            </a:r>
          </a:p>
        </p:txBody>
      </p:sp>
    </p:spTree>
    <p:extLst>
      <p:ext uri="{BB962C8B-B14F-4D97-AF65-F5344CB8AC3E}">
        <p14:creationId xmlns:p14="http://schemas.microsoft.com/office/powerpoint/2010/main" val="1391228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972ECEBC-9536-3E1B-E6E7-0719143C355E}"/>
              </a:ext>
            </a:extLst>
          </p:cNvPr>
          <p:cNvGrpSpPr/>
          <p:nvPr/>
        </p:nvGrpSpPr>
        <p:grpSpPr>
          <a:xfrm>
            <a:off x="4997886" y="3061001"/>
            <a:ext cx="5887232" cy="1532274"/>
            <a:chOff x="6200384" y="3296066"/>
            <a:chExt cx="5887232" cy="1532274"/>
          </a:xfrm>
        </p:grpSpPr>
        <p:sp>
          <p:nvSpPr>
            <p:cNvPr id="14" name="Rectangle 13">
              <a:extLst>
                <a:ext uri="{FF2B5EF4-FFF2-40B4-BE49-F238E27FC236}">
                  <a16:creationId xmlns:a16="http://schemas.microsoft.com/office/drawing/2014/main" id="{F544CD12-2944-8BA7-2B38-CE1D24E081E9}"/>
                </a:ext>
              </a:extLst>
            </p:cNvPr>
            <p:cNvSpPr/>
            <p:nvPr/>
          </p:nvSpPr>
          <p:spPr>
            <a:xfrm>
              <a:off x="6200384" y="3296066"/>
              <a:ext cx="5887232" cy="1532274"/>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2">
              <a:extLst>
                <a:ext uri="{FF2B5EF4-FFF2-40B4-BE49-F238E27FC236}">
                  <a16:creationId xmlns:a16="http://schemas.microsoft.com/office/drawing/2014/main" id="{8EA1E704-3648-2036-6A8B-493A6D4733A4}"/>
                </a:ext>
              </a:extLst>
            </p:cNvPr>
            <p:cNvSpPr txBox="1">
              <a:spLocks/>
            </p:cNvSpPr>
            <p:nvPr/>
          </p:nvSpPr>
          <p:spPr>
            <a:xfrm>
              <a:off x="7402882" y="3379899"/>
              <a:ext cx="4409161" cy="1364608"/>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Font typeface="Arial" panose="020B0604020202020204" pitchFamily="34" charset="0"/>
                <a:buNone/>
              </a:pPr>
              <a:r>
                <a:rPr lang="en-US" sz="1800" b="1" dirty="0">
                  <a:solidFill>
                    <a:schemeClr val="bg1"/>
                  </a:solidFill>
                </a:rPr>
                <a:t>To support the rapidly developing adolescent brain, youth need to be trusted with opportunities to practice safe risk-taking and grow into capable adults.</a:t>
              </a:r>
            </a:p>
          </p:txBody>
        </p:sp>
      </p:grpSp>
      <p:grpSp>
        <p:nvGrpSpPr>
          <p:cNvPr id="16" name="Group 15">
            <a:extLst>
              <a:ext uri="{FF2B5EF4-FFF2-40B4-BE49-F238E27FC236}">
                <a16:creationId xmlns:a16="http://schemas.microsoft.com/office/drawing/2014/main" id="{8B18F0DE-C8CE-1096-D181-5AFD68538A38}"/>
              </a:ext>
            </a:extLst>
          </p:cNvPr>
          <p:cNvGrpSpPr/>
          <p:nvPr/>
        </p:nvGrpSpPr>
        <p:grpSpPr>
          <a:xfrm>
            <a:off x="4997886" y="4751567"/>
            <a:ext cx="5887232" cy="1532274"/>
            <a:chOff x="4997886" y="1724493"/>
            <a:chExt cx="5887232" cy="1532274"/>
          </a:xfrm>
          <a:solidFill>
            <a:schemeClr val="accent2"/>
          </a:solidFill>
        </p:grpSpPr>
        <p:sp>
          <p:nvSpPr>
            <p:cNvPr id="17" name="Rectangle 16">
              <a:extLst>
                <a:ext uri="{FF2B5EF4-FFF2-40B4-BE49-F238E27FC236}">
                  <a16:creationId xmlns:a16="http://schemas.microsoft.com/office/drawing/2014/main" id="{1BE2644A-4647-53D8-CBA2-E82B284CD0F9}"/>
                </a:ext>
              </a:extLst>
            </p:cNvPr>
            <p:cNvSpPr/>
            <p:nvPr/>
          </p:nvSpPr>
          <p:spPr>
            <a:xfrm>
              <a:off x="4997886" y="1724493"/>
              <a:ext cx="5887232" cy="1532274"/>
            </a:xfrm>
            <a:prstGeom prst="rect">
              <a:avLst/>
            </a:prstGeom>
            <a:grp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Content Placeholder 2">
              <a:extLst>
                <a:ext uri="{FF2B5EF4-FFF2-40B4-BE49-F238E27FC236}">
                  <a16:creationId xmlns:a16="http://schemas.microsoft.com/office/drawing/2014/main" id="{3ECA5147-F80C-0A30-683A-D17EB39AAD82}"/>
                </a:ext>
              </a:extLst>
            </p:cNvPr>
            <p:cNvSpPr txBox="1">
              <a:spLocks/>
            </p:cNvSpPr>
            <p:nvPr/>
          </p:nvSpPr>
          <p:spPr>
            <a:xfrm>
              <a:off x="6146622" y="1870518"/>
              <a:ext cx="4500501" cy="1240223"/>
            </a:xfrm>
            <a:prstGeom prst="rect">
              <a:avLst/>
            </a:prstGeom>
            <a:grpFill/>
            <a:ln>
              <a:solidFill>
                <a:schemeClr val="accent2"/>
              </a:solidFill>
            </a:ln>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Font typeface="Arial" panose="020B0604020202020204" pitchFamily="34" charset="0"/>
                <a:buNone/>
              </a:pPr>
              <a:r>
                <a:rPr lang="en-US" b="1" dirty="0">
                  <a:solidFill>
                    <a:schemeClr val="bg1"/>
                  </a:solidFill>
                </a:rPr>
                <a:t>False! There are varying degrees of youth engagement that can be meaningful for youth and manageable for adults.</a:t>
              </a:r>
            </a:p>
          </p:txBody>
        </p:sp>
      </p:grpSp>
      <p:grpSp>
        <p:nvGrpSpPr>
          <p:cNvPr id="10" name="Group 9">
            <a:extLst>
              <a:ext uri="{FF2B5EF4-FFF2-40B4-BE49-F238E27FC236}">
                <a16:creationId xmlns:a16="http://schemas.microsoft.com/office/drawing/2014/main" id="{F37791F7-CF30-506D-0386-25DEC9A75A0B}"/>
              </a:ext>
            </a:extLst>
          </p:cNvPr>
          <p:cNvGrpSpPr/>
          <p:nvPr/>
        </p:nvGrpSpPr>
        <p:grpSpPr>
          <a:xfrm>
            <a:off x="4997886" y="1373749"/>
            <a:ext cx="5887232" cy="1532274"/>
            <a:chOff x="4997886" y="1724493"/>
            <a:chExt cx="5887232" cy="1532274"/>
          </a:xfrm>
        </p:grpSpPr>
        <p:sp>
          <p:nvSpPr>
            <p:cNvPr id="5" name="Rectangle 4">
              <a:extLst>
                <a:ext uri="{FF2B5EF4-FFF2-40B4-BE49-F238E27FC236}">
                  <a16:creationId xmlns:a16="http://schemas.microsoft.com/office/drawing/2014/main" id="{D6A9360D-8AF7-2710-E581-180DF4D369E9}"/>
                </a:ext>
              </a:extLst>
            </p:cNvPr>
            <p:cNvSpPr/>
            <p:nvPr/>
          </p:nvSpPr>
          <p:spPr>
            <a:xfrm>
              <a:off x="4997886" y="1724493"/>
              <a:ext cx="5887232" cy="1532274"/>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ontent Placeholder 2">
              <a:extLst>
                <a:ext uri="{FF2B5EF4-FFF2-40B4-BE49-F238E27FC236}">
                  <a16:creationId xmlns:a16="http://schemas.microsoft.com/office/drawing/2014/main" id="{40C3EEFC-E39A-AADD-BDA0-FF5F8D30CC41}"/>
                </a:ext>
              </a:extLst>
            </p:cNvPr>
            <p:cNvSpPr txBox="1">
              <a:spLocks/>
            </p:cNvSpPr>
            <p:nvPr/>
          </p:nvSpPr>
          <p:spPr>
            <a:xfrm>
              <a:off x="6200384" y="1870518"/>
              <a:ext cx="4446739" cy="1240223"/>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Font typeface="Arial" panose="020B0604020202020204" pitchFamily="34" charset="0"/>
                <a:buNone/>
              </a:pPr>
              <a:r>
                <a:rPr lang="en-US" b="1" dirty="0">
                  <a:solidFill>
                    <a:schemeClr val="bg1"/>
                  </a:solidFill>
                </a:rPr>
                <a:t>Young people and adults can work together to share expertise, collaborate, and make decisions for mutual benefit.</a:t>
              </a:r>
            </a:p>
          </p:txBody>
        </p:sp>
      </p:grpSp>
      <p:sp>
        <p:nvSpPr>
          <p:cNvPr id="2" name="Title 1">
            <a:extLst>
              <a:ext uri="{FF2B5EF4-FFF2-40B4-BE49-F238E27FC236}">
                <a16:creationId xmlns:a16="http://schemas.microsoft.com/office/drawing/2014/main" id="{441B0F0C-8F1A-57AB-0141-0138D15B65C2}"/>
              </a:ext>
            </a:extLst>
          </p:cNvPr>
          <p:cNvSpPr>
            <a:spLocks noGrp="1"/>
          </p:cNvSpPr>
          <p:nvPr>
            <p:ph type="title"/>
          </p:nvPr>
        </p:nvSpPr>
        <p:spPr/>
        <p:txBody>
          <a:bodyPr/>
          <a:lstStyle/>
          <a:p>
            <a:r>
              <a:rPr lang="en-US" dirty="0"/>
              <a:t>Misconceptions of youth engagement</a:t>
            </a:r>
          </a:p>
        </p:txBody>
      </p:sp>
      <p:grpSp>
        <p:nvGrpSpPr>
          <p:cNvPr id="20" name="Group 19">
            <a:extLst>
              <a:ext uri="{FF2B5EF4-FFF2-40B4-BE49-F238E27FC236}">
                <a16:creationId xmlns:a16="http://schemas.microsoft.com/office/drawing/2014/main" id="{61181847-38A8-30AB-FE11-F6671FEE14B8}"/>
              </a:ext>
            </a:extLst>
          </p:cNvPr>
          <p:cNvGrpSpPr/>
          <p:nvPr/>
        </p:nvGrpSpPr>
        <p:grpSpPr>
          <a:xfrm>
            <a:off x="965022" y="3061001"/>
            <a:ext cx="5181600" cy="1532273"/>
            <a:chOff x="912311" y="3402792"/>
            <a:chExt cx="5181600" cy="1532273"/>
          </a:xfrm>
        </p:grpSpPr>
        <p:sp>
          <p:nvSpPr>
            <p:cNvPr id="11" name="Flowchart: Off-page Connector 10">
              <a:extLst>
                <a:ext uri="{FF2B5EF4-FFF2-40B4-BE49-F238E27FC236}">
                  <a16:creationId xmlns:a16="http://schemas.microsoft.com/office/drawing/2014/main" id="{6D75FA02-EF88-03A8-33F9-9E7A6115216E}"/>
                </a:ext>
              </a:extLst>
            </p:cNvPr>
            <p:cNvSpPr/>
            <p:nvPr/>
          </p:nvSpPr>
          <p:spPr>
            <a:xfrm rot="16200000">
              <a:off x="2736974" y="1578129"/>
              <a:ext cx="1532273" cy="5181600"/>
            </a:xfrm>
            <a:prstGeom prst="flowChartOffpageConnector">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42B2869E-A922-E88F-7E74-08F8B586A0C8}"/>
                </a:ext>
              </a:extLst>
            </p:cNvPr>
            <p:cNvSpPr txBox="1">
              <a:spLocks/>
            </p:cNvSpPr>
            <p:nvPr/>
          </p:nvSpPr>
          <p:spPr>
            <a:xfrm>
              <a:off x="1165443" y="3678357"/>
              <a:ext cx="4245801" cy="976901"/>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en-US" dirty="0">
                  <a:solidFill>
                    <a:schemeClr val="bg1"/>
                  </a:solidFill>
                </a:rPr>
                <a:t>Young people’s brains aren’t developed enough to make important decisions yet.</a:t>
              </a:r>
            </a:p>
          </p:txBody>
        </p:sp>
      </p:grpSp>
      <p:grpSp>
        <p:nvGrpSpPr>
          <p:cNvPr id="21" name="Group 20">
            <a:extLst>
              <a:ext uri="{FF2B5EF4-FFF2-40B4-BE49-F238E27FC236}">
                <a16:creationId xmlns:a16="http://schemas.microsoft.com/office/drawing/2014/main" id="{AD89ABBB-64AD-E5E0-527D-FF78E84351F8}"/>
              </a:ext>
            </a:extLst>
          </p:cNvPr>
          <p:cNvGrpSpPr/>
          <p:nvPr/>
        </p:nvGrpSpPr>
        <p:grpSpPr>
          <a:xfrm>
            <a:off x="965022" y="4742432"/>
            <a:ext cx="5181600" cy="1532273"/>
            <a:chOff x="912311" y="5081090"/>
            <a:chExt cx="5181600" cy="1532273"/>
          </a:xfrm>
        </p:grpSpPr>
        <p:sp>
          <p:nvSpPr>
            <p:cNvPr id="12" name="Flowchart: Off-page Connector 11">
              <a:extLst>
                <a:ext uri="{FF2B5EF4-FFF2-40B4-BE49-F238E27FC236}">
                  <a16:creationId xmlns:a16="http://schemas.microsoft.com/office/drawing/2014/main" id="{3DCB1F58-1147-96A8-3A7A-9205FDE94304}"/>
                </a:ext>
              </a:extLst>
            </p:cNvPr>
            <p:cNvSpPr/>
            <p:nvPr/>
          </p:nvSpPr>
          <p:spPr>
            <a:xfrm rot="16200000">
              <a:off x="2736974" y="3256427"/>
              <a:ext cx="1532273" cy="5181600"/>
            </a:xfrm>
            <a:prstGeom prst="flowChartOffpageConnector">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07A87FA0-C04F-F80D-C5BE-396A996C844A}"/>
                </a:ext>
              </a:extLst>
            </p:cNvPr>
            <p:cNvSpPr txBox="1">
              <a:spLocks/>
            </p:cNvSpPr>
            <p:nvPr/>
          </p:nvSpPr>
          <p:spPr>
            <a:xfrm>
              <a:off x="1165443" y="5346656"/>
              <a:ext cx="3999715" cy="1019413"/>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en-US" dirty="0">
                  <a:solidFill>
                    <a:schemeClr val="bg1"/>
                  </a:solidFill>
                </a:rPr>
                <a:t>It’s too difficult or complex to include youth in planning and decision-making.</a:t>
              </a:r>
            </a:p>
          </p:txBody>
        </p:sp>
      </p:grpSp>
      <p:grpSp>
        <p:nvGrpSpPr>
          <p:cNvPr id="22" name="Group 21">
            <a:extLst>
              <a:ext uri="{FF2B5EF4-FFF2-40B4-BE49-F238E27FC236}">
                <a16:creationId xmlns:a16="http://schemas.microsoft.com/office/drawing/2014/main" id="{3084D060-843B-0AAD-AF55-99FEC8BFD8F8}"/>
              </a:ext>
            </a:extLst>
          </p:cNvPr>
          <p:cNvGrpSpPr/>
          <p:nvPr/>
        </p:nvGrpSpPr>
        <p:grpSpPr>
          <a:xfrm>
            <a:off x="965022" y="1379570"/>
            <a:ext cx="5181600" cy="1532273"/>
            <a:chOff x="912311" y="3402792"/>
            <a:chExt cx="5181600" cy="1532273"/>
          </a:xfrm>
        </p:grpSpPr>
        <p:sp>
          <p:nvSpPr>
            <p:cNvPr id="23" name="Flowchart: Off-page Connector 22">
              <a:extLst>
                <a:ext uri="{FF2B5EF4-FFF2-40B4-BE49-F238E27FC236}">
                  <a16:creationId xmlns:a16="http://schemas.microsoft.com/office/drawing/2014/main" id="{71D44E4A-DE6F-4F3D-F51F-8C5539590EEF}"/>
                </a:ext>
              </a:extLst>
            </p:cNvPr>
            <p:cNvSpPr/>
            <p:nvPr/>
          </p:nvSpPr>
          <p:spPr>
            <a:xfrm rot="16200000">
              <a:off x="2736974" y="1578129"/>
              <a:ext cx="1532273" cy="5181600"/>
            </a:xfrm>
            <a:prstGeom prst="flowChartOffpageConnector">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Content Placeholder 2">
              <a:extLst>
                <a:ext uri="{FF2B5EF4-FFF2-40B4-BE49-F238E27FC236}">
                  <a16:creationId xmlns:a16="http://schemas.microsoft.com/office/drawing/2014/main" id="{FDB15478-745F-7429-5262-8AC09718B391}"/>
                </a:ext>
              </a:extLst>
            </p:cNvPr>
            <p:cNvSpPr txBox="1">
              <a:spLocks/>
            </p:cNvSpPr>
            <p:nvPr/>
          </p:nvSpPr>
          <p:spPr>
            <a:xfrm>
              <a:off x="1165443" y="3699649"/>
              <a:ext cx="3779730" cy="940333"/>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en-US" dirty="0">
                  <a:solidFill>
                    <a:schemeClr val="bg1"/>
                  </a:solidFill>
                </a:rPr>
                <a:t>It means losing control by putting youth in charge of everything.</a:t>
              </a:r>
            </a:p>
          </p:txBody>
        </p:sp>
      </p:grpSp>
    </p:spTree>
    <p:extLst>
      <p:ext uri="{BB962C8B-B14F-4D97-AF65-F5344CB8AC3E}">
        <p14:creationId xmlns:p14="http://schemas.microsoft.com/office/powerpoint/2010/main" val="46130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Matilida dodgy motor">
            <a:hlinkClick r:id="" action="ppaction://media"/>
            <a:extLst>
              <a:ext uri="{FF2B5EF4-FFF2-40B4-BE49-F238E27FC236}">
                <a16:creationId xmlns:a16="http://schemas.microsoft.com/office/drawing/2014/main" id="{9BBC025C-9663-E148-F078-717660262DBC}"/>
              </a:ext>
            </a:extLst>
          </p:cNvPr>
          <p:cNvPicPr>
            <a:picLocks noGrp="1" noRot="1" noChangeAspect="1"/>
          </p:cNvPicPr>
          <p:nvPr>
            <p:ph idx="1"/>
            <a:videoFile r:link="rId1"/>
          </p:nvPr>
        </p:nvPicPr>
        <p:blipFill>
          <a:blip r:embed="rId4"/>
          <a:stretch>
            <a:fillRect/>
          </a:stretch>
        </p:blipFill>
        <p:spPr>
          <a:xfrm>
            <a:off x="3171825" y="1646238"/>
            <a:ext cx="5853113" cy="4389437"/>
          </a:xfrm>
          <a:prstGeom prst="rect">
            <a:avLst/>
          </a:prstGeom>
        </p:spPr>
      </p:pic>
      <p:sp>
        <p:nvSpPr>
          <p:cNvPr id="3" name="Title 2">
            <a:extLst>
              <a:ext uri="{FF2B5EF4-FFF2-40B4-BE49-F238E27FC236}">
                <a16:creationId xmlns:a16="http://schemas.microsoft.com/office/drawing/2014/main" id="{7DCFAD24-44DE-73B9-8E20-8C71DEC4F218}"/>
              </a:ext>
            </a:extLst>
          </p:cNvPr>
          <p:cNvSpPr>
            <a:spLocks noGrp="1"/>
          </p:cNvSpPr>
          <p:nvPr>
            <p:ph type="title"/>
          </p:nvPr>
        </p:nvSpPr>
        <p:spPr/>
        <p:txBody>
          <a:bodyPr/>
          <a:lstStyle/>
          <a:p>
            <a:r>
              <a:rPr lang="en-US" dirty="0"/>
              <a:t>Adultism</a:t>
            </a:r>
          </a:p>
        </p:txBody>
      </p:sp>
    </p:spTree>
    <p:extLst>
      <p:ext uri="{BB962C8B-B14F-4D97-AF65-F5344CB8AC3E}">
        <p14:creationId xmlns:p14="http://schemas.microsoft.com/office/powerpoint/2010/main" val="391308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470D27-7194-9D9E-FFFB-0E6187DF9D44}"/>
              </a:ext>
            </a:extLst>
          </p:cNvPr>
          <p:cNvSpPr>
            <a:spLocks noGrp="1"/>
          </p:cNvSpPr>
          <p:nvPr>
            <p:ph type="title"/>
          </p:nvPr>
        </p:nvSpPr>
        <p:spPr/>
        <p:txBody>
          <a:bodyPr/>
          <a:lstStyle/>
          <a:p>
            <a:r>
              <a:rPr lang="en-US" dirty="0"/>
              <a:t>Meaningful Roles for Young People</a:t>
            </a:r>
          </a:p>
        </p:txBody>
      </p:sp>
      <p:cxnSp>
        <p:nvCxnSpPr>
          <p:cNvPr id="5" name="Straight Arrow Connector 4">
            <a:extLst>
              <a:ext uri="{FF2B5EF4-FFF2-40B4-BE49-F238E27FC236}">
                <a16:creationId xmlns:a16="http://schemas.microsoft.com/office/drawing/2014/main" id="{1213ABA4-ECB3-957A-2D85-0902DA65C9FA}"/>
              </a:ext>
            </a:extLst>
          </p:cNvPr>
          <p:cNvCxnSpPr>
            <a:cxnSpLocks/>
          </p:cNvCxnSpPr>
          <p:nvPr/>
        </p:nvCxnSpPr>
        <p:spPr>
          <a:xfrm>
            <a:off x="1085293" y="5795552"/>
            <a:ext cx="7504134" cy="0"/>
          </a:xfrm>
          <a:prstGeom prst="straightConnector1">
            <a:avLst/>
          </a:prstGeom>
          <a:ln w="571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4D1C0831-80C2-189C-4E3E-0118125713E2}"/>
              </a:ext>
            </a:extLst>
          </p:cNvPr>
          <p:cNvCxnSpPr>
            <a:cxnSpLocks/>
          </p:cNvCxnSpPr>
          <p:nvPr/>
        </p:nvCxnSpPr>
        <p:spPr>
          <a:xfrm flipV="1">
            <a:off x="1107297" y="1736344"/>
            <a:ext cx="0" cy="4080980"/>
          </a:xfrm>
          <a:prstGeom prst="straightConnector1">
            <a:avLst/>
          </a:prstGeom>
          <a:ln w="5715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DF507F4-39FB-3069-3556-6860FEE0A13E}"/>
              </a:ext>
            </a:extLst>
          </p:cNvPr>
          <p:cNvSpPr/>
          <p:nvPr/>
        </p:nvSpPr>
        <p:spPr>
          <a:xfrm>
            <a:off x="8860971" y="2110798"/>
            <a:ext cx="1992085" cy="92528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Noto Sans" panose="020B0502040504020204" pitchFamily="34" charset="0"/>
                <a:ea typeface="Noto Sans" panose="020B0502040504020204" pitchFamily="34" charset="0"/>
                <a:cs typeface="Noto Sans" panose="020B0502040504020204" pitchFamily="34" charset="0"/>
              </a:rPr>
              <a:t>Shared Leadership</a:t>
            </a:r>
          </a:p>
        </p:txBody>
      </p:sp>
      <p:sp>
        <p:nvSpPr>
          <p:cNvPr id="13" name="Rectangle 12">
            <a:extLst>
              <a:ext uri="{FF2B5EF4-FFF2-40B4-BE49-F238E27FC236}">
                <a16:creationId xmlns:a16="http://schemas.microsoft.com/office/drawing/2014/main" id="{7797B906-8228-4F74-E425-DA046604796B}"/>
              </a:ext>
            </a:extLst>
          </p:cNvPr>
          <p:cNvSpPr/>
          <p:nvPr/>
        </p:nvSpPr>
        <p:spPr>
          <a:xfrm>
            <a:off x="8860971" y="3292419"/>
            <a:ext cx="1992085" cy="925286"/>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Noto Sans" panose="020B0502040504020204" pitchFamily="34" charset="0"/>
                <a:ea typeface="Noto Sans" panose="020B0502040504020204" pitchFamily="34" charset="0"/>
                <a:cs typeface="Noto Sans" panose="020B0502040504020204" pitchFamily="34" charset="0"/>
              </a:rPr>
              <a:t>Voice and Contribution</a:t>
            </a:r>
          </a:p>
        </p:txBody>
      </p:sp>
      <p:sp>
        <p:nvSpPr>
          <p:cNvPr id="14" name="Rectangle 13">
            <a:extLst>
              <a:ext uri="{FF2B5EF4-FFF2-40B4-BE49-F238E27FC236}">
                <a16:creationId xmlns:a16="http://schemas.microsoft.com/office/drawing/2014/main" id="{E9ABC74F-E83F-2BC9-EB8B-155F59A04A72}"/>
              </a:ext>
            </a:extLst>
          </p:cNvPr>
          <p:cNvSpPr/>
          <p:nvPr/>
        </p:nvSpPr>
        <p:spPr>
          <a:xfrm>
            <a:off x="8860971" y="4531506"/>
            <a:ext cx="1992085" cy="925286"/>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Noto Sans" panose="020B0502040504020204" pitchFamily="34" charset="0"/>
                <a:ea typeface="Noto Sans" panose="020B0502040504020204" pitchFamily="34" charset="0"/>
                <a:cs typeface="Noto Sans" panose="020B0502040504020204" pitchFamily="34" charset="0"/>
              </a:rPr>
              <a:t>Participation</a:t>
            </a:r>
          </a:p>
        </p:txBody>
      </p:sp>
      <p:sp>
        <p:nvSpPr>
          <p:cNvPr id="15" name="TextBox 14">
            <a:extLst>
              <a:ext uri="{FF2B5EF4-FFF2-40B4-BE49-F238E27FC236}">
                <a16:creationId xmlns:a16="http://schemas.microsoft.com/office/drawing/2014/main" id="{C5F3F168-0908-3115-573A-D1097EE880A6}"/>
              </a:ext>
            </a:extLst>
          </p:cNvPr>
          <p:cNvSpPr txBox="1"/>
          <p:nvPr/>
        </p:nvSpPr>
        <p:spPr>
          <a:xfrm>
            <a:off x="1466528" y="2004055"/>
            <a:ext cx="3142926" cy="1138773"/>
          </a:xfrm>
          <a:prstGeom prst="rect">
            <a:avLst/>
          </a:prstGeom>
          <a:noFill/>
        </p:spPr>
        <p:txBody>
          <a:bodyPr wrap="square" rtlCol="0">
            <a:spAutoFit/>
          </a:bodyPr>
          <a:lstStyle/>
          <a:p>
            <a:pPr>
              <a:spcAft>
                <a:spcPts val="1200"/>
              </a:spcAft>
            </a:pPr>
            <a:r>
              <a:rPr lang="en-US"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rPr>
              <a:t>Leadership positions</a:t>
            </a:r>
          </a:p>
          <a:p>
            <a:pPr>
              <a:spcAft>
                <a:spcPts val="1200"/>
              </a:spcAft>
            </a:pPr>
            <a:r>
              <a:rPr lang="en-US"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rPr>
              <a:t>Voting members on boards</a:t>
            </a:r>
          </a:p>
          <a:p>
            <a:pPr>
              <a:spcAft>
                <a:spcPts val="1200"/>
              </a:spcAft>
            </a:pPr>
            <a:r>
              <a:rPr lang="en-US"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rPr>
              <a:t>Committees</a:t>
            </a:r>
          </a:p>
        </p:txBody>
      </p:sp>
      <p:sp>
        <p:nvSpPr>
          <p:cNvPr id="16" name="TextBox 15">
            <a:extLst>
              <a:ext uri="{FF2B5EF4-FFF2-40B4-BE49-F238E27FC236}">
                <a16:creationId xmlns:a16="http://schemas.microsoft.com/office/drawing/2014/main" id="{57522272-CC9B-3778-9199-9D9E8972EE3A}"/>
              </a:ext>
            </a:extLst>
          </p:cNvPr>
          <p:cNvSpPr txBox="1"/>
          <p:nvPr/>
        </p:nvSpPr>
        <p:spPr>
          <a:xfrm>
            <a:off x="1480458" y="3253022"/>
            <a:ext cx="2601683" cy="1138773"/>
          </a:xfrm>
          <a:prstGeom prst="rect">
            <a:avLst/>
          </a:prstGeom>
          <a:noFill/>
        </p:spPr>
        <p:txBody>
          <a:bodyPr wrap="square" rtlCol="0">
            <a:spAutoFit/>
          </a:bodyPr>
          <a:lstStyle/>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Youth forum</a:t>
            </a:r>
          </a:p>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Advisory group</a:t>
            </a:r>
          </a:p>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Focus group/surveys</a:t>
            </a:r>
          </a:p>
        </p:txBody>
      </p:sp>
      <p:sp>
        <p:nvSpPr>
          <p:cNvPr id="17" name="TextBox 16">
            <a:extLst>
              <a:ext uri="{FF2B5EF4-FFF2-40B4-BE49-F238E27FC236}">
                <a16:creationId xmlns:a16="http://schemas.microsoft.com/office/drawing/2014/main" id="{9271AAC3-4E3F-9703-C23F-08753A14958C}"/>
              </a:ext>
            </a:extLst>
          </p:cNvPr>
          <p:cNvSpPr txBox="1"/>
          <p:nvPr/>
        </p:nvSpPr>
        <p:spPr>
          <a:xfrm>
            <a:off x="4609454" y="3253021"/>
            <a:ext cx="2797624" cy="1138773"/>
          </a:xfrm>
          <a:prstGeom prst="rect">
            <a:avLst/>
          </a:prstGeom>
          <a:noFill/>
        </p:spPr>
        <p:txBody>
          <a:bodyPr wrap="square" rtlCol="0">
            <a:spAutoFit/>
          </a:bodyPr>
          <a:lstStyle/>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Advocacy</a:t>
            </a:r>
          </a:p>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Consultants</a:t>
            </a:r>
          </a:p>
          <a:p>
            <a:pPr>
              <a:spcAft>
                <a:spcPts val="1200"/>
              </a:spcAft>
            </a:pPr>
            <a:r>
              <a:rPr lang="en-US" sz="1600" b="1" dirty="0">
                <a:solidFill>
                  <a:schemeClr val="accent4"/>
                </a:solidFill>
                <a:latin typeface="Noto Sans" panose="020B0502040504020204" pitchFamily="34" charset="0"/>
                <a:ea typeface="Noto Sans" panose="020B0502040504020204" pitchFamily="34" charset="0"/>
                <a:cs typeface="Noto Sans" panose="020B0502040504020204" pitchFamily="34" charset="0"/>
              </a:rPr>
              <a:t>Youth in media</a:t>
            </a:r>
          </a:p>
        </p:txBody>
      </p:sp>
      <p:sp>
        <p:nvSpPr>
          <p:cNvPr id="18" name="TextBox 17">
            <a:extLst>
              <a:ext uri="{FF2B5EF4-FFF2-40B4-BE49-F238E27FC236}">
                <a16:creationId xmlns:a16="http://schemas.microsoft.com/office/drawing/2014/main" id="{315AA178-91FA-D186-3DEA-5EBC8CC3BA1D}"/>
              </a:ext>
            </a:extLst>
          </p:cNvPr>
          <p:cNvSpPr txBox="1"/>
          <p:nvPr/>
        </p:nvSpPr>
        <p:spPr>
          <a:xfrm>
            <a:off x="1480458" y="4624817"/>
            <a:ext cx="2895596" cy="738664"/>
          </a:xfrm>
          <a:prstGeom prst="rect">
            <a:avLst/>
          </a:prstGeom>
          <a:noFill/>
        </p:spPr>
        <p:txBody>
          <a:bodyPr wrap="square" rtlCol="0">
            <a:spAutoFit/>
          </a:bodyPr>
          <a:lstStyle/>
          <a:p>
            <a:pPr>
              <a:spcAft>
                <a:spcPts val="1200"/>
              </a:spcAf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Peer Education</a:t>
            </a:r>
          </a:p>
          <a:p>
            <a:pPr>
              <a:spcAft>
                <a:spcPts val="1200"/>
              </a:spcAf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Youth as facilitators</a:t>
            </a:r>
          </a:p>
        </p:txBody>
      </p:sp>
      <p:sp>
        <p:nvSpPr>
          <p:cNvPr id="19" name="TextBox 18">
            <a:extLst>
              <a:ext uri="{FF2B5EF4-FFF2-40B4-BE49-F238E27FC236}">
                <a16:creationId xmlns:a16="http://schemas.microsoft.com/office/drawing/2014/main" id="{CA034E74-D5E3-F3A9-8D9E-44EBF7968CC8}"/>
              </a:ext>
            </a:extLst>
          </p:cNvPr>
          <p:cNvSpPr txBox="1"/>
          <p:nvPr/>
        </p:nvSpPr>
        <p:spPr>
          <a:xfrm>
            <a:off x="4609454" y="4624817"/>
            <a:ext cx="3418111" cy="738664"/>
          </a:xfrm>
          <a:prstGeom prst="rect">
            <a:avLst/>
          </a:prstGeom>
          <a:noFill/>
        </p:spPr>
        <p:txBody>
          <a:bodyPr wrap="square" rtlCol="0">
            <a:spAutoFit/>
          </a:bodyPr>
          <a:lstStyle/>
          <a:p>
            <a:pPr>
              <a:spcAft>
                <a:spcPts val="1200"/>
              </a:spcAf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Mentoring</a:t>
            </a:r>
          </a:p>
          <a:p>
            <a:pPr>
              <a:spcAft>
                <a:spcPts val="1200"/>
              </a:spcAft>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Community Service Projects</a:t>
            </a:r>
          </a:p>
        </p:txBody>
      </p:sp>
      <p:sp>
        <p:nvSpPr>
          <p:cNvPr id="20" name="TextBox 19">
            <a:extLst>
              <a:ext uri="{FF2B5EF4-FFF2-40B4-BE49-F238E27FC236}">
                <a16:creationId xmlns:a16="http://schemas.microsoft.com/office/drawing/2014/main" id="{56ED915C-F9E4-A05E-4A0B-A60CB2A4FC35}"/>
              </a:ext>
            </a:extLst>
          </p:cNvPr>
          <p:cNvSpPr txBox="1"/>
          <p:nvPr/>
        </p:nvSpPr>
        <p:spPr>
          <a:xfrm>
            <a:off x="1914546" y="5922725"/>
            <a:ext cx="5845628" cy="338554"/>
          </a:xfrm>
          <a:prstGeom prst="rect">
            <a:avLst/>
          </a:prstGeom>
          <a:noFill/>
        </p:spPr>
        <p:txBody>
          <a:bodyPr wrap="square" rtlCol="0">
            <a:spAutoFit/>
          </a:bodyPr>
          <a:lstStyle/>
          <a:p>
            <a:pPr algn="ctr"/>
            <a:r>
              <a:rPr lang="en-US" sz="1600" dirty="0">
                <a:solidFill>
                  <a:schemeClr val="bg2"/>
                </a:solidFill>
                <a:latin typeface="Noto Sans" panose="020B0502040504020204" pitchFamily="34" charset="0"/>
                <a:ea typeface="Noto Sans" panose="020B0502040504020204" pitchFamily="34" charset="0"/>
                <a:cs typeface="Noto Sans" panose="020B0502040504020204" pitchFamily="34" charset="0"/>
              </a:rPr>
              <a:t>More Opportunities; More Young People Can Get Involved</a:t>
            </a:r>
          </a:p>
        </p:txBody>
      </p:sp>
      <p:sp>
        <p:nvSpPr>
          <p:cNvPr id="21" name="TextBox 20">
            <a:extLst>
              <a:ext uri="{FF2B5EF4-FFF2-40B4-BE49-F238E27FC236}">
                <a16:creationId xmlns:a16="http://schemas.microsoft.com/office/drawing/2014/main" id="{585380EB-28FC-FC12-9557-E2A547D786BF}"/>
              </a:ext>
            </a:extLst>
          </p:cNvPr>
          <p:cNvSpPr txBox="1"/>
          <p:nvPr/>
        </p:nvSpPr>
        <p:spPr>
          <a:xfrm rot="16200000">
            <a:off x="-1162269" y="3725943"/>
            <a:ext cx="3750775" cy="338554"/>
          </a:xfrm>
          <a:prstGeom prst="rect">
            <a:avLst/>
          </a:prstGeom>
          <a:noFill/>
        </p:spPr>
        <p:txBody>
          <a:bodyPr wrap="square" rtlCol="0">
            <a:spAutoFit/>
          </a:bodyPr>
          <a:lstStyle/>
          <a:p>
            <a:pPr algn="ctr"/>
            <a:r>
              <a:rPr lang="en-US" sz="1600" dirty="0">
                <a:solidFill>
                  <a:schemeClr val="bg2"/>
                </a:solidFill>
                <a:latin typeface="Noto Sans" panose="020B0502040504020204" pitchFamily="34" charset="0"/>
                <a:ea typeface="Noto Sans" panose="020B0502040504020204" pitchFamily="34" charset="0"/>
                <a:cs typeface="Noto Sans" panose="020B0502040504020204" pitchFamily="34" charset="0"/>
              </a:rPr>
              <a:t>Increased Influence on Organization</a:t>
            </a:r>
          </a:p>
        </p:txBody>
      </p:sp>
    </p:spTree>
    <p:extLst>
      <p:ext uri="{BB962C8B-B14F-4D97-AF65-F5344CB8AC3E}">
        <p14:creationId xmlns:p14="http://schemas.microsoft.com/office/powerpoint/2010/main" val="1044527602"/>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6AD06-A0ED-85E6-167C-BED711C52975}"/>
              </a:ext>
            </a:extLst>
          </p:cNvPr>
          <p:cNvSpPr>
            <a:spLocks noGrp="1"/>
          </p:cNvSpPr>
          <p:nvPr>
            <p:ph type="title"/>
          </p:nvPr>
        </p:nvSpPr>
        <p:spPr/>
        <p:txBody>
          <a:bodyPr/>
          <a:lstStyle/>
          <a:p>
            <a:r>
              <a:rPr lang="en-US" dirty="0"/>
              <a:t>Meaningful Roles for Young People</a:t>
            </a:r>
          </a:p>
        </p:txBody>
      </p:sp>
      <p:sp>
        <p:nvSpPr>
          <p:cNvPr id="3" name="Content Placeholder 2">
            <a:extLst>
              <a:ext uri="{FF2B5EF4-FFF2-40B4-BE49-F238E27FC236}">
                <a16:creationId xmlns:a16="http://schemas.microsoft.com/office/drawing/2014/main" id="{CD2B5752-C92F-DC09-B36D-96ACE3928926}"/>
              </a:ext>
            </a:extLst>
          </p:cNvPr>
          <p:cNvSpPr>
            <a:spLocks noGrp="1"/>
          </p:cNvSpPr>
          <p:nvPr>
            <p:ph sz="half" idx="1"/>
          </p:nvPr>
        </p:nvSpPr>
        <p:spPr/>
        <p:txBody>
          <a:bodyPr>
            <a:normAutofit/>
          </a:bodyPr>
          <a:lstStyle/>
          <a:p>
            <a:pPr marL="0" indent="0">
              <a:buNone/>
            </a:pPr>
            <a:r>
              <a:rPr lang="en-US" sz="2000" b="1" dirty="0">
                <a:solidFill>
                  <a:schemeClr val="tx2"/>
                </a:solidFill>
              </a:rPr>
              <a:t>Participation</a:t>
            </a:r>
          </a:p>
          <a:p>
            <a:r>
              <a:rPr lang="en-US" sz="1600" dirty="0"/>
              <a:t>There are more opportunities for young people to participate at the first level.</a:t>
            </a:r>
          </a:p>
          <a:p>
            <a:r>
              <a:rPr lang="en-US" sz="1600" dirty="0"/>
              <a:t>Youth learn to plan, make decisions, implement, and evaluate projects on an action-oriented and concrete level.</a:t>
            </a:r>
          </a:p>
          <a:p>
            <a:r>
              <a:rPr lang="en-US" sz="1600" dirty="0"/>
              <a:t>The projects have a clear timetable, and results can be seen quickly. The overall scope of projects is typically set by adults.</a:t>
            </a:r>
          </a:p>
        </p:txBody>
      </p:sp>
      <p:sp>
        <p:nvSpPr>
          <p:cNvPr id="4" name="Content Placeholder 3">
            <a:extLst>
              <a:ext uri="{FF2B5EF4-FFF2-40B4-BE49-F238E27FC236}">
                <a16:creationId xmlns:a16="http://schemas.microsoft.com/office/drawing/2014/main" id="{FE393634-D178-02F1-4302-A4359BF5514C}"/>
              </a:ext>
            </a:extLst>
          </p:cNvPr>
          <p:cNvSpPr>
            <a:spLocks noGrp="1"/>
          </p:cNvSpPr>
          <p:nvPr>
            <p:ph sz="half" idx="2"/>
          </p:nvPr>
        </p:nvSpPr>
        <p:spPr/>
        <p:txBody>
          <a:bodyPr>
            <a:normAutofit/>
          </a:bodyPr>
          <a:lstStyle/>
          <a:p>
            <a:pPr marL="0" indent="0">
              <a:buNone/>
            </a:pPr>
            <a:r>
              <a:rPr lang="en-US" sz="2000" b="1" dirty="0">
                <a:solidFill>
                  <a:schemeClr val="accent4"/>
                </a:solidFill>
              </a:rPr>
              <a:t>Voice and Consultation</a:t>
            </a:r>
          </a:p>
          <a:p>
            <a:r>
              <a:rPr lang="en-US" sz="1600" dirty="0"/>
              <a:t>The second level highlights youth opinions, as youth are encouraged to express their perspectives on an issue. </a:t>
            </a:r>
          </a:p>
          <a:p>
            <a:r>
              <a:rPr lang="en-US" sz="1600" dirty="0"/>
              <a:t>Young people are the experts here and take on the role of consultants.</a:t>
            </a:r>
          </a:p>
          <a:p>
            <a:r>
              <a:rPr lang="en-US" sz="1600" dirty="0"/>
              <a:t>This role requires different skills from those used to complete tasks, projects, and service training.</a:t>
            </a:r>
          </a:p>
          <a:p>
            <a:r>
              <a:rPr lang="en-US" sz="1600" dirty="0"/>
              <a:t>Results might not be apparent right away. </a:t>
            </a:r>
          </a:p>
        </p:txBody>
      </p:sp>
      <p:sp>
        <p:nvSpPr>
          <p:cNvPr id="5" name="Content Placeholder 4">
            <a:extLst>
              <a:ext uri="{FF2B5EF4-FFF2-40B4-BE49-F238E27FC236}">
                <a16:creationId xmlns:a16="http://schemas.microsoft.com/office/drawing/2014/main" id="{ED7A602B-913F-F1D5-FD6A-785259B84A8E}"/>
              </a:ext>
            </a:extLst>
          </p:cNvPr>
          <p:cNvSpPr>
            <a:spLocks noGrp="1"/>
          </p:cNvSpPr>
          <p:nvPr>
            <p:ph sz="half" idx="10"/>
          </p:nvPr>
        </p:nvSpPr>
        <p:spPr/>
        <p:txBody>
          <a:bodyPr>
            <a:normAutofit fontScale="92500" lnSpcReduction="10000"/>
          </a:bodyPr>
          <a:lstStyle/>
          <a:p>
            <a:pPr marL="0" indent="0">
              <a:buNone/>
            </a:pPr>
            <a:r>
              <a:rPr lang="en-US" sz="2200" b="1" dirty="0">
                <a:solidFill>
                  <a:schemeClr val="accent1"/>
                </a:solidFill>
              </a:rPr>
              <a:t>Shared Leadership</a:t>
            </a:r>
          </a:p>
          <a:p>
            <a:r>
              <a:rPr lang="en-US" sz="1700" dirty="0"/>
              <a:t>The third level requires many skills and youth motivation. It is more abstract and less action-oriented than other roles, and results might be long-term. </a:t>
            </a:r>
          </a:p>
          <a:p>
            <a:r>
              <a:rPr lang="en-US" sz="1700" dirty="0"/>
              <a:t>Fewer young people are likely to be interested and skilled enough to move into these positions. This is also true for adults – fewer adults have the motivation and skills to be in leadership positions. </a:t>
            </a:r>
          </a:p>
          <a:p>
            <a:r>
              <a:rPr lang="en-US" sz="1700" dirty="0"/>
              <a:t>Recruiting young people to these roles is not successful without extensive preparation and support efforts for youth and adults.</a:t>
            </a:r>
          </a:p>
        </p:txBody>
      </p:sp>
    </p:spTree>
    <p:extLst>
      <p:ext uri="{BB962C8B-B14F-4D97-AF65-F5344CB8AC3E}">
        <p14:creationId xmlns:p14="http://schemas.microsoft.com/office/powerpoint/2010/main" val="3679014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4E3E80-8C28-5DF3-1BE4-86E638C3750B}"/>
              </a:ext>
            </a:extLst>
          </p:cNvPr>
          <p:cNvSpPr>
            <a:spLocks noGrp="1"/>
          </p:cNvSpPr>
          <p:nvPr>
            <p:ph type="title"/>
          </p:nvPr>
        </p:nvSpPr>
        <p:spPr/>
        <p:txBody>
          <a:bodyPr/>
          <a:lstStyle/>
          <a:p>
            <a:r>
              <a:rPr lang="en-US" dirty="0"/>
              <a:t>Ladder of Youth Participation</a:t>
            </a:r>
          </a:p>
        </p:txBody>
      </p:sp>
      <p:sp>
        <p:nvSpPr>
          <p:cNvPr id="7" name="Content Placeholder 6">
            <a:extLst>
              <a:ext uri="{FF2B5EF4-FFF2-40B4-BE49-F238E27FC236}">
                <a16:creationId xmlns:a16="http://schemas.microsoft.com/office/drawing/2014/main" id="{6AAE9167-FB55-0A1A-110E-64A580D91ECC}"/>
              </a:ext>
            </a:extLst>
          </p:cNvPr>
          <p:cNvSpPr>
            <a:spLocks noGrp="1"/>
          </p:cNvSpPr>
          <p:nvPr>
            <p:ph sz="half" idx="2"/>
          </p:nvPr>
        </p:nvSpPr>
        <p:spPr/>
        <p:txBody>
          <a:bodyPr/>
          <a:lstStyle/>
          <a:p>
            <a:r>
              <a:rPr lang="en-US" dirty="0"/>
              <a:t>Developed by Roger Hart (1992) to demonstrate the different degrees of youth participation.</a:t>
            </a:r>
          </a:p>
          <a:p>
            <a:r>
              <a:rPr lang="en-US" dirty="0"/>
              <a:t>Youth-serving organizations can use the ladder as a tool to assess their practices and avoid non-participation.</a:t>
            </a:r>
          </a:p>
        </p:txBody>
      </p:sp>
      <p:pic>
        <p:nvPicPr>
          <p:cNvPr id="8" name="Picture 4">
            <a:extLst>
              <a:ext uri="{FF2B5EF4-FFF2-40B4-BE49-F238E27FC236}">
                <a16:creationId xmlns:a16="http://schemas.microsoft.com/office/drawing/2014/main" id="{58B5420A-6FE9-1C77-0524-584A65E91B2F}"/>
              </a:ext>
            </a:extLst>
          </p:cNvPr>
          <p:cNvPicPr>
            <a:picLocks noGrp="1" noChangeAspect="1" noChangeArrowheads="1"/>
          </p:cNvPicPr>
          <p:nvPr>
            <p:ph sz="half" idx="1"/>
          </p:nvPr>
        </p:nvPicPr>
        <p:blipFill>
          <a:blip r:embed="rId3">
            <a:extLst>
              <a:ext uri="{28A0092B-C50C-407E-A947-70E740481C1C}">
                <a14:useLocalDpi xmlns:a14="http://schemas.microsoft.com/office/drawing/2010/main"/>
              </a:ext>
            </a:extLst>
          </a:blip>
          <a:srcRect/>
          <a:stretch>
            <a:fillRect/>
          </a:stretch>
        </p:blipFill>
        <p:spPr bwMode="auto">
          <a:xfrm>
            <a:off x="913563" y="1736725"/>
            <a:ext cx="5030874" cy="4389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640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61691B-D716-9ACE-7E8C-8A07C692389B}"/>
              </a:ext>
            </a:extLst>
          </p:cNvPr>
          <p:cNvSpPr>
            <a:spLocks noGrp="1"/>
          </p:cNvSpPr>
          <p:nvPr>
            <p:ph type="title"/>
          </p:nvPr>
        </p:nvSpPr>
        <p:spPr/>
        <p:txBody>
          <a:bodyPr>
            <a:normAutofit/>
          </a:bodyPr>
          <a:lstStyle/>
          <a:p>
            <a:r>
              <a:rPr lang="en-US" dirty="0"/>
              <a:t>Why Youth Participation is Key</a:t>
            </a:r>
          </a:p>
        </p:txBody>
      </p:sp>
      <p:pic>
        <p:nvPicPr>
          <p:cNvPr id="7" name="Online Media 6" title="Why Youth Participation is Key | Jakhini Bisselink | TEDxYouth@Maastricht">
            <a:hlinkClick r:id="" action="ppaction://media"/>
            <a:extLst>
              <a:ext uri="{FF2B5EF4-FFF2-40B4-BE49-F238E27FC236}">
                <a16:creationId xmlns:a16="http://schemas.microsoft.com/office/drawing/2014/main" id="{4899ACA7-9204-0B42-71FD-3603B15C93BE}"/>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Tree>
    <p:extLst>
      <p:ext uri="{BB962C8B-B14F-4D97-AF65-F5344CB8AC3E}">
        <p14:creationId xmlns:p14="http://schemas.microsoft.com/office/powerpoint/2010/main" val="372915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Hand holding sparkler">
            <a:extLst>
              <a:ext uri="{FF2B5EF4-FFF2-40B4-BE49-F238E27FC236}">
                <a16:creationId xmlns:a16="http://schemas.microsoft.com/office/drawing/2014/main" id="{7586920B-2A1B-CEBD-5F4C-83A39D908D7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6" name="Title 5">
            <a:extLst>
              <a:ext uri="{FF2B5EF4-FFF2-40B4-BE49-F238E27FC236}">
                <a16:creationId xmlns:a16="http://schemas.microsoft.com/office/drawing/2014/main" id="{33CA9479-A1E2-A91E-4132-10DC00A7F0F2}"/>
              </a:ext>
            </a:extLst>
          </p:cNvPr>
          <p:cNvSpPr>
            <a:spLocks noGrp="1"/>
          </p:cNvSpPr>
          <p:nvPr>
            <p:ph type="title"/>
          </p:nvPr>
        </p:nvSpPr>
        <p:spPr/>
        <p:txBody>
          <a:bodyPr/>
          <a:lstStyle/>
          <a:p>
            <a:r>
              <a:rPr lang="en-US" dirty="0"/>
              <a:t>Sparks</a:t>
            </a:r>
          </a:p>
        </p:txBody>
      </p:sp>
      <p:sp>
        <p:nvSpPr>
          <p:cNvPr id="7" name="Content Placeholder 6">
            <a:extLst>
              <a:ext uri="{FF2B5EF4-FFF2-40B4-BE49-F238E27FC236}">
                <a16:creationId xmlns:a16="http://schemas.microsoft.com/office/drawing/2014/main" id="{36515059-F038-92B0-FAA6-2E1314A6E064}"/>
              </a:ext>
            </a:extLst>
          </p:cNvPr>
          <p:cNvSpPr>
            <a:spLocks noGrp="1"/>
          </p:cNvSpPr>
          <p:nvPr>
            <p:ph sz="half" idx="1"/>
          </p:nvPr>
        </p:nvSpPr>
        <p:spPr/>
        <p:txBody>
          <a:bodyPr>
            <a:normAutofit/>
          </a:bodyPr>
          <a:lstStyle/>
          <a:p>
            <a:pPr marL="0" indent="0">
              <a:buNone/>
            </a:pPr>
            <a:r>
              <a:rPr lang="en-US" sz="2400" dirty="0"/>
              <a:t>A young person’s deep interests, talents, or activities.</a:t>
            </a:r>
          </a:p>
          <a:p>
            <a:r>
              <a:rPr lang="en-US" sz="2400" dirty="0"/>
              <a:t>All young people have one or more sparks – a source of meaning, self-directed action, and purpose.</a:t>
            </a:r>
          </a:p>
          <a:p>
            <a:pPr marL="0" indent="0">
              <a:buNone/>
            </a:pPr>
            <a:endParaRPr lang="en-US" sz="2400" dirty="0"/>
          </a:p>
          <a:p>
            <a:pPr marL="0" indent="0">
              <a:buNone/>
            </a:pPr>
            <a:r>
              <a:rPr lang="en-US" sz="2400" b="1" i="1" dirty="0">
                <a:solidFill>
                  <a:schemeClr val="tx2"/>
                </a:solidFill>
              </a:rPr>
              <a:t>What’s your spark?</a:t>
            </a:r>
          </a:p>
        </p:txBody>
      </p:sp>
    </p:spTree>
    <p:extLst>
      <p:ext uri="{BB962C8B-B14F-4D97-AF65-F5344CB8AC3E}">
        <p14:creationId xmlns:p14="http://schemas.microsoft.com/office/powerpoint/2010/main" val="3767512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quot;What's Your Spark?&quot;">
            <a:hlinkClick r:id="" action="ppaction://media"/>
            <a:extLst>
              <a:ext uri="{FF2B5EF4-FFF2-40B4-BE49-F238E27FC236}">
                <a16:creationId xmlns:a16="http://schemas.microsoft.com/office/drawing/2014/main" id="{1EC9301F-0BAF-34A9-DDC9-6CACF713EC7F}"/>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0B78F367-7914-ECB2-289B-3FCD316DD984}"/>
              </a:ext>
            </a:extLst>
          </p:cNvPr>
          <p:cNvSpPr>
            <a:spLocks noGrp="1"/>
          </p:cNvSpPr>
          <p:nvPr>
            <p:ph type="title"/>
          </p:nvPr>
        </p:nvSpPr>
        <p:spPr/>
        <p:txBody>
          <a:bodyPr/>
          <a:lstStyle/>
          <a:p>
            <a:r>
              <a:rPr lang="en-US" dirty="0"/>
              <a:t>What’s Your Spark?</a:t>
            </a:r>
          </a:p>
        </p:txBody>
      </p:sp>
    </p:spTree>
    <p:extLst>
      <p:ext uri="{BB962C8B-B14F-4D97-AF65-F5344CB8AC3E}">
        <p14:creationId xmlns:p14="http://schemas.microsoft.com/office/powerpoint/2010/main" val="18762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08EB33-5164-9DAB-82EA-78DC2741490B}"/>
              </a:ext>
            </a:extLst>
          </p:cNvPr>
          <p:cNvSpPr>
            <a:spLocks noGrp="1"/>
          </p:cNvSpPr>
          <p:nvPr>
            <p:ph idx="1"/>
          </p:nvPr>
        </p:nvSpPr>
        <p:spPr/>
        <p:txBody>
          <a:bodyPr/>
          <a:lstStyle/>
          <a:p>
            <a:r>
              <a:rPr lang="en-US" dirty="0"/>
              <a:t>How do the students’ sparks resonate with you?</a:t>
            </a:r>
          </a:p>
          <a:p>
            <a:r>
              <a:rPr lang="en-US" dirty="0"/>
              <a:t>What role do sparks play in youth practitioners’ work to build positive youth outcomes?</a:t>
            </a:r>
          </a:p>
          <a:p>
            <a:r>
              <a:rPr lang="en-US" dirty="0"/>
              <a:t>Why is it important to identify sparks?</a:t>
            </a:r>
          </a:p>
        </p:txBody>
      </p:sp>
      <p:sp>
        <p:nvSpPr>
          <p:cNvPr id="3" name="Title 2">
            <a:extLst>
              <a:ext uri="{FF2B5EF4-FFF2-40B4-BE49-F238E27FC236}">
                <a16:creationId xmlns:a16="http://schemas.microsoft.com/office/drawing/2014/main" id="{0EB9027F-07F3-5939-D861-83CB81387DD5}"/>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1111194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C181570-0CDE-AA6F-5212-538FFFBD523A}"/>
              </a:ext>
            </a:extLst>
          </p:cNvPr>
          <p:cNvSpPr>
            <a:spLocks noGrp="1"/>
          </p:cNvSpPr>
          <p:nvPr>
            <p:ph idx="1"/>
          </p:nvPr>
        </p:nvSpPr>
        <p:spPr/>
        <p:txBody>
          <a:bodyPr>
            <a:normAutofit fontScale="92500"/>
          </a:bodyPr>
          <a:lstStyle/>
          <a:p>
            <a:r>
              <a:rPr lang="en-US" dirty="0"/>
              <a:t>Li &amp; Julian (2012) described developmental relationships as the “active ingredients” of effective youth development interventions.</a:t>
            </a:r>
          </a:p>
          <a:p>
            <a:r>
              <a:rPr lang="en-US" dirty="0"/>
              <a:t>There are several types of critical interactions between adults and youth:</a:t>
            </a:r>
          </a:p>
          <a:p>
            <a:pPr lvl="1"/>
            <a:r>
              <a:rPr lang="en-US" b="1" dirty="0">
                <a:solidFill>
                  <a:schemeClr val="bg2"/>
                </a:solidFill>
              </a:rPr>
              <a:t>Connection: </a:t>
            </a:r>
            <a:r>
              <a:rPr lang="en-US" dirty="0"/>
              <a:t>Interactions that create attachment</a:t>
            </a:r>
          </a:p>
          <a:p>
            <a:pPr lvl="1"/>
            <a:r>
              <a:rPr lang="en-US" b="1" dirty="0">
                <a:solidFill>
                  <a:schemeClr val="bg2"/>
                </a:solidFill>
              </a:rPr>
              <a:t>Reciprocity:</a:t>
            </a:r>
            <a:r>
              <a:rPr lang="en-US" dirty="0">
                <a:solidFill>
                  <a:schemeClr val="bg2"/>
                </a:solidFill>
              </a:rPr>
              <a:t> </a:t>
            </a:r>
            <a:r>
              <a:rPr lang="en-US" dirty="0"/>
              <a:t>Interactions that are initiated by both people, not just the adult leading and the youth following</a:t>
            </a:r>
          </a:p>
          <a:p>
            <a:pPr lvl="1"/>
            <a:r>
              <a:rPr lang="en-US" b="1" dirty="0">
                <a:solidFill>
                  <a:schemeClr val="bg2"/>
                </a:solidFill>
              </a:rPr>
              <a:t>Progressive complexity:</a:t>
            </a:r>
            <a:r>
              <a:rPr lang="en-US" dirty="0">
                <a:solidFill>
                  <a:schemeClr val="bg2"/>
                </a:solidFill>
              </a:rPr>
              <a:t> </a:t>
            </a:r>
            <a:r>
              <a:rPr lang="en-US" dirty="0"/>
              <a:t>Interactions that challenge youth to learn skills and grow</a:t>
            </a:r>
          </a:p>
          <a:p>
            <a:pPr lvl="1"/>
            <a:r>
              <a:rPr lang="en-US" b="1" dirty="0">
                <a:solidFill>
                  <a:schemeClr val="bg2"/>
                </a:solidFill>
              </a:rPr>
              <a:t>Balance of power: </a:t>
            </a:r>
            <a:r>
              <a:rPr lang="en-US" dirty="0"/>
              <a:t>Interactions promote inclusion</a:t>
            </a:r>
          </a:p>
          <a:p>
            <a:r>
              <a:rPr lang="en-US" dirty="0"/>
              <a:t>Simple interactions between adults and youth are the building blocks; relationships emerge from accumulated interactions.</a:t>
            </a:r>
          </a:p>
        </p:txBody>
      </p:sp>
      <p:sp>
        <p:nvSpPr>
          <p:cNvPr id="2" name="Title 1">
            <a:extLst>
              <a:ext uri="{FF2B5EF4-FFF2-40B4-BE49-F238E27FC236}">
                <a16:creationId xmlns:a16="http://schemas.microsoft.com/office/drawing/2014/main" id="{48FE1E25-B867-5954-7488-98F8DFC6544D}"/>
              </a:ext>
            </a:extLst>
          </p:cNvPr>
          <p:cNvSpPr>
            <a:spLocks noGrp="1"/>
          </p:cNvSpPr>
          <p:nvPr>
            <p:ph type="title"/>
          </p:nvPr>
        </p:nvSpPr>
        <p:spPr/>
        <p:txBody>
          <a:bodyPr/>
          <a:lstStyle/>
          <a:p>
            <a:r>
              <a:rPr lang="en-US" dirty="0"/>
              <a:t>Developmental Relationships</a:t>
            </a:r>
          </a:p>
        </p:txBody>
      </p:sp>
    </p:spTree>
    <p:extLst>
      <p:ext uri="{BB962C8B-B14F-4D97-AF65-F5344CB8AC3E}">
        <p14:creationId xmlns:p14="http://schemas.microsoft.com/office/powerpoint/2010/main" val="78406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BA694-7915-5C88-D7D4-207706A0723B}"/>
              </a:ext>
            </a:extLst>
          </p:cNvPr>
          <p:cNvSpPr>
            <a:spLocks noGrp="1"/>
          </p:cNvSpPr>
          <p:nvPr>
            <p:ph type="title"/>
          </p:nvPr>
        </p:nvSpPr>
        <p:spPr/>
        <p:txBody>
          <a:bodyPr/>
          <a:lstStyle/>
          <a:p>
            <a:r>
              <a:rPr lang="en-US" dirty="0"/>
              <a:t>Developmental Relationships Framework</a:t>
            </a:r>
          </a:p>
        </p:txBody>
      </p:sp>
      <p:sp>
        <p:nvSpPr>
          <p:cNvPr id="3" name="Content Placeholder 2">
            <a:extLst>
              <a:ext uri="{FF2B5EF4-FFF2-40B4-BE49-F238E27FC236}">
                <a16:creationId xmlns:a16="http://schemas.microsoft.com/office/drawing/2014/main" id="{36E498E5-2110-396E-E221-B1D2A9CB7749}"/>
              </a:ext>
            </a:extLst>
          </p:cNvPr>
          <p:cNvSpPr>
            <a:spLocks noGrp="1" noRot="1" noMove="1" noResize="1" noEditPoints="1" noAdjustHandles="1" noChangeArrowheads="1" noChangeShapeType="1"/>
          </p:cNvSpPr>
          <p:nvPr>
            <p:ph sz="half" idx="1"/>
          </p:nvPr>
        </p:nvSpPr>
        <p:spPr/>
        <p:txBody>
          <a:bodyPr>
            <a:normAutofit/>
          </a:bodyPr>
          <a:lstStyle/>
          <a:p>
            <a:r>
              <a:rPr lang="en-US" sz="1800" dirty="0"/>
              <a:t>The Search Institute built on Li and Julian’s research to develop a broader model that has five strategies for strengthening adult-youth relationships:</a:t>
            </a:r>
          </a:p>
          <a:p>
            <a:pPr lvl="1"/>
            <a:r>
              <a:rPr lang="en-US" b="1" dirty="0">
                <a:solidFill>
                  <a:schemeClr val="bg2"/>
                </a:solidFill>
              </a:rPr>
              <a:t>Express Care</a:t>
            </a:r>
          </a:p>
          <a:p>
            <a:pPr lvl="1"/>
            <a:r>
              <a:rPr lang="en-US" b="1" dirty="0">
                <a:solidFill>
                  <a:schemeClr val="bg2"/>
                </a:solidFill>
              </a:rPr>
              <a:t>Challenge Growth</a:t>
            </a:r>
          </a:p>
          <a:p>
            <a:pPr lvl="1"/>
            <a:r>
              <a:rPr lang="en-US" b="1" dirty="0">
                <a:solidFill>
                  <a:schemeClr val="bg2"/>
                </a:solidFill>
              </a:rPr>
              <a:t>Provide Support</a:t>
            </a:r>
          </a:p>
          <a:p>
            <a:pPr lvl="1"/>
            <a:r>
              <a:rPr lang="en-US" b="1" dirty="0">
                <a:solidFill>
                  <a:schemeClr val="bg2"/>
                </a:solidFill>
              </a:rPr>
              <a:t>Share Power</a:t>
            </a:r>
          </a:p>
          <a:p>
            <a:pPr lvl="1"/>
            <a:r>
              <a:rPr lang="en-US" b="1" dirty="0">
                <a:solidFill>
                  <a:schemeClr val="bg2"/>
                </a:solidFill>
              </a:rPr>
              <a:t>Expand Possibilities</a:t>
            </a:r>
          </a:p>
          <a:p>
            <a:r>
              <a:rPr lang="en-US" sz="1800" dirty="0"/>
              <a:t>Each strategy has five related actions for a total of </a:t>
            </a:r>
            <a:r>
              <a:rPr lang="en-US" sz="1800" b="1" dirty="0">
                <a:solidFill>
                  <a:schemeClr val="bg2"/>
                </a:solidFill>
              </a:rPr>
              <a:t>20 specific actions </a:t>
            </a:r>
            <a:r>
              <a:rPr lang="en-US" sz="1800" dirty="0"/>
              <a:t>that adults can do to help young people grow and thrive.</a:t>
            </a:r>
          </a:p>
        </p:txBody>
      </p:sp>
      <p:pic>
        <p:nvPicPr>
          <p:cNvPr id="1026" name="Picture 2" descr="DR Framework graphic">
            <a:extLst>
              <a:ext uri="{FF2B5EF4-FFF2-40B4-BE49-F238E27FC236}">
                <a16:creationId xmlns:a16="http://schemas.microsoft.com/office/drawing/2014/main" id="{E1642C0D-7B21-FD0F-798D-403EC4BFD8F0}"/>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497483" y="1535873"/>
            <a:ext cx="4738363" cy="45902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8B7BAC1-9627-2899-32B8-B4B7BA90FC3D}"/>
              </a:ext>
            </a:extLst>
          </p:cNvPr>
          <p:cNvSpPr txBox="1"/>
          <p:nvPr/>
        </p:nvSpPr>
        <p:spPr>
          <a:xfrm>
            <a:off x="6497482" y="6288066"/>
            <a:ext cx="4738363" cy="215444"/>
          </a:xfrm>
          <a:prstGeom prst="rect">
            <a:avLst/>
          </a:prstGeom>
          <a:noFill/>
        </p:spPr>
        <p:txBody>
          <a:bodyPr wrap="square" rtlCol="0">
            <a:spAutoFit/>
          </a:bodyPr>
          <a:lstStyle/>
          <a:p>
            <a:pPr algn="r"/>
            <a:r>
              <a:rPr lang="en-US" sz="800" dirty="0">
                <a:latin typeface="Noto Sans" panose="020B0502040504020204" pitchFamily="34" charset="0"/>
                <a:ea typeface="Noto Sans" panose="020B0502040504020204" pitchFamily="34" charset="0"/>
                <a:cs typeface="Noto Sans" panose="020B0502040504020204" pitchFamily="34" charset="0"/>
              </a:rPr>
              <a:t>The Search Institute, </a:t>
            </a:r>
            <a:r>
              <a:rPr lang="en-US" sz="800" dirty="0">
                <a:latin typeface="Noto Sans" panose="020B0502040504020204" pitchFamily="34" charset="0"/>
                <a:ea typeface="Noto Sans" panose="020B0502040504020204" pitchFamily="34" charset="0"/>
                <a:cs typeface="Noto Sans" panose="020B0502040504020204" pitchFamily="34" charset="0"/>
                <a:hlinkClick r:id="rId4"/>
              </a:rPr>
              <a:t>https://searchinstitute.org/10-years-of-developmental-relationships</a:t>
            </a:r>
            <a:r>
              <a:rPr lang="en-US" sz="800" dirty="0">
                <a:latin typeface="Noto Sans" panose="020B0502040504020204" pitchFamily="34" charset="0"/>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1281655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258EE-8366-EE1B-DD39-DAC441A5F376}"/>
              </a:ext>
            </a:extLst>
          </p:cNvPr>
          <p:cNvSpPr>
            <a:spLocks noGrp="1"/>
          </p:cNvSpPr>
          <p:nvPr>
            <p:ph type="title"/>
          </p:nvPr>
        </p:nvSpPr>
        <p:spPr/>
        <p:txBody>
          <a:bodyPr/>
          <a:lstStyle/>
          <a:p>
            <a:r>
              <a:rPr lang="en-US" dirty="0"/>
              <a:t>Express Care</a:t>
            </a:r>
          </a:p>
        </p:txBody>
      </p:sp>
      <p:sp>
        <p:nvSpPr>
          <p:cNvPr id="3" name="Content Placeholder 2">
            <a:extLst>
              <a:ext uri="{FF2B5EF4-FFF2-40B4-BE49-F238E27FC236}">
                <a16:creationId xmlns:a16="http://schemas.microsoft.com/office/drawing/2014/main" id="{CBDCC5B3-5129-AF24-099E-92E8A0716251}"/>
              </a:ext>
            </a:extLst>
          </p:cNvPr>
          <p:cNvSpPr>
            <a:spLocks noGrp="1"/>
          </p:cNvSpPr>
          <p:nvPr>
            <p:ph sz="half" idx="1"/>
          </p:nvPr>
        </p:nvSpPr>
        <p:spPr>
          <a:xfrm>
            <a:off x="838200" y="1737360"/>
            <a:ext cx="4911247" cy="4389120"/>
          </a:xfrm>
        </p:spPr>
        <p:txBody>
          <a:bodyPr anchor="ctr">
            <a:normAutofit/>
          </a:bodyPr>
          <a:lstStyle/>
          <a:p>
            <a:pPr marL="0" indent="0" algn="ctr">
              <a:buNone/>
            </a:pPr>
            <a:r>
              <a:rPr lang="en-US" sz="2800" i="1" dirty="0"/>
              <a:t>Show me that I matter to you.</a:t>
            </a:r>
          </a:p>
        </p:txBody>
      </p:sp>
      <p:sp>
        <p:nvSpPr>
          <p:cNvPr id="4" name="Content Placeholder 3">
            <a:extLst>
              <a:ext uri="{FF2B5EF4-FFF2-40B4-BE49-F238E27FC236}">
                <a16:creationId xmlns:a16="http://schemas.microsoft.com/office/drawing/2014/main" id="{5FDCC4D1-7B42-4AB3-569B-91F88F5B05A2}"/>
              </a:ext>
            </a:extLst>
          </p:cNvPr>
          <p:cNvSpPr>
            <a:spLocks noGrp="1"/>
          </p:cNvSpPr>
          <p:nvPr>
            <p:ph sz="half" idx="2"/>
          </p:nvPr>
        </p:nvSpPr>
        <p:spPr/>
        <p:txBody>
          <a:bodyPr anchor="ctr">
            <a:normAutofit/>
          </a:bodyPr>
          <a:lstStyle/>
          <a:p>
            <a:pPr marL="0" indent="0">
              <a:buNone/>
            </a:pPr>
            <a:r>
              <a:rPr lang="en-US" sz="2800" dirty="0"/>
              <a:t>Adults can express care by:</a:t>
            </a:r>
          </a:p>
          <a:p>
            <a:r>
              <a:rPr lang="en-US" sz="2400" dirty="0"/>
              <a:t>Being dependable</a:t>
            </a:r>
          </a:p>
          <a:p>
            <a:r>
              <a:rPr lang="en-US" sz="2400" dirty="0"/>
              <a:t>Listening</a:t>
            </a:r>
          </a:p>
          <a:p>
            <a:r>
              <a:rPr lang="en-US" sz="2400" dirty="0"/>
              <a:t>Believing in youth</a:t>
            </a:r>
          </a:p>
          <a:p>
            <a:r>
              <a:rPr lang="en-US" sz="2400" dirty="0"/>
              <a:t>Being warm</a:t>
            </a:r>
          </a:p>
          <a:p>
            <a:r>
              <a:rPr lang="en-US" sz="2400" dirty="0"/>
              <a:t>Encouraging</a:t>
            </a:r>
          </a:p>
        </p:txBody>
      </p:sp>
    </p:spTree>
    <p:extLst>
      <p:ext uri="{BB962C8B-B14F-4D97-AF65-F5344CB8AC3E}">
        <p14:creationId xmlns:p14="http://schemas.microsoft.com/office/powerpoint/2010/main" val="4160871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06B15-52AC-5996-DCDC-D5241EFDB5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5D3A8-26DB-87B9-DD14-F62724E618C5}"/>
              </a:ext>
            </a:extLst>
          </p:cNvPr>
          <p:cNvSpPr>
            <a:spLocks noGrp="1"/>
          </p:cNvSpPr>
          <p:nvPr>
            <p:ph type="title"/>
          </p:nvPr>
        </p:nvSpPr>
        <p:spPr/>
        <p:txBody>
          <a:bodyPr/>
          <a:lstStyle/>
          <a:p>
            <a:r>
              <a:rPr lang="en-US" dirty="0"/>
              <a:t>Challenge Growth</a:t>
            </a:r>
          </a:p>
        </p:txBody>
      </p:sp>
      <p:sp>
        <p:nvSpPr>
          <p:cNvPr id="3" name="Content Placeholder 2">
            <a:extLst>
              <a:ext uri="{FF2B5EF4-FFF2-40B4-BE49-F238E27FC236}">
                <a16:creationId xmlns:a16="http://schemas.microsoft.com/office/drawing/2014/main" id="{2FB9D904-BBE7-559F-D024-B5C97A6CEE38}"/>
              </a:ext>
            </a:extLst>
          </p:cNvPr>
          <p:cNvSpPr>
            <a:spLocks noGrp="1"/>
          </p:cNvSpPr>
          <p:nvPr>
            <p:ph sz="half" idx="1"/>
          </p:nvPr>
        </p:nvSpPr>
        <p:spPr>
          <a:xfrm>
            <a:off x="838200" y="1737360"/>
            <a:ext cx="4911247" cy="4389120"/>
          </a:xfrm>
        </p:spPr>
        <p:txBody>
          <a:bodyPr anchor="ctr">
            <a:normAutofit/>
          </a:bodyPr>
          <a:lstStyle/>
          <a:p>
            <a:pPr marL="0" indent="0" algn="ctr">
              <a:buNone/>
            </a:pPr>
            <a:r>
              <a:rPr lang="en-US" sz="2800" i="1" dirty="0"/>
              <a:t>Push me to keep getting better.</a:t>
            </a:r>
          </a:p>
        </p:txBody>
      </p:sp>
      <p:sp>
        <p:nvSpPr>
          <p:cNvPr id="4" name="Content Placeholder 3">
            <a:extLst>
              <a:ext uri="{FF2B5EF4-FFF2-40B4-BE49-F238E27FC236}">
                <a16:creationId xmlns:a16="http://schemas.microsoft.com/office/drawing/2014/main" id="{0863706B-6645-C514-7283-F8EC44254420}"/>
              </a:ext>
            </a:extLst>
          </p:cNvPr>
          <p:cNvSpPr>
            <a:spLocks noGrp="1"/>
          </p:cNvSpPr>
          <p:nvPr>
            <p:ph sz="half" idx="2"/>
          </p:nvPr>
        </p:nvSpPr>
        <p:spPr/>
        <p:txBody>
          <a:bodyPr anchor="ctr">
            <a:normAutofit/>
          </a:bodyPr>
          <a:lstStyle/>
          <a:p>
            <a:pPr marL="0" indent="0">
              <a:buNone/>
            </a:pPr>
            <a:r>
              <a:rPr lang="en-US" sz="2800" dirty="0"/>
              <a:t>Adults can challenge growth by:</a:t>
            </a:r>
          </a:p>
          <a:p>
            <a:r>
              <a:rPr lang="en-US" sz="2400" dirty="0"/>
              <a:t>Expecting youth to do their best</a:t>
            </a:r>
          </a:p>
          <a:p>
            <a:r>
              <a:rPr lang="en-US" sz="2400" dirty="0"/>
              <a:t>Stretching youth capabilities</a:t>
            </a:r>
          </a:p>
          <a:p>
            <a:r>
              <a:rPr lang="en-US" sz="2400" dirty="0"/>
              <a:t>Holding youth accountable</a:t>
            </a:r>
          </a:p>
          <a:p>
            <a:r>
              <a:rPr lang="en-US" sz="2400" dirty="0"/>
              <a:t>Reflecting together on failures</a:t>
            </a:r>
          </a:p>
        </p:txBody>
      </p:sp>
    </p:spTree>
    <p:extLst>
      <p:ext uri="{BB962C8B-B14F-4D97-AF65-F5344CB8AC3E}">
        <p14:creationId xmlns:p14="http://schemas.microsoft.com/office/powerpoint/2010/main" val="1973090715"/>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859F45-DE54-448E-91A4-B709AE30A0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F8E36A-5490-481D-A3D2-DC003DD6C3D0}">
  <ds:schemaRef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48e769e3-d160-4238-8758-582613b64169"/>
    <ds:schemaRef ds:uri="http://schemas.microsoft.com/office/infopath/2007/PartnerControls"/>
    <ds:schemaRef ds:uri="b5fce80b-0e0a-4fa4-a000-b17fcd0d1776"/>
    <ds:schemaRef ds:uri="http://purl.org/dc/terms/"/>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6917</TotalTime>
  <Words>1245</Words>
  <Application>Microsoft Office PowerPoint</Application>
  <PresentationFormat>Widescreen</PresentationFormat>
  <Paragraphs>148</Paragraphs>
  <Slides>21</Slides>
  <Notes>13</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Noto Sans</vt:lpstr>
      <vt:lpstr>System Font Regular</vt:lpstr>
      <vt:lpstr>Wingdings</vt:lpstr>
      <vt:lpstr>Office Theme</vt:lpstr>
      <vt:lpstr>2.5: Youth Engagement and Relationships</vt:lpstr>
      <vt:lpstr>PowerPoint Presentation</vt:lpstr>
      <vt:lpstr>Sparks</vt:lpstr>
      <vt:lpstr>What’s Your Spark?</vt:lpstr>
      <vt:lpstr>Reflection Questions</vt:lpstr>
      <vt:lpstr>Developmental Relationships</vt:lpstr>
      <vt:lpstr>Developmental Relationships Framework</vt:lpstr>
      <vt:lpstr>Express Care</vt:lpstr>
      <vt:lpstr>Challenge Growth</vt:lpstr>
      <vt:lpstr>Provide Support</vt:lpstr>
      <vt:lpstr>Share Power</vt:lpstr>
      <vt:lpstr>Expand Possibilities</vt:lpstr>
      <vt:lpstr>Apply it!</vt:lpstr>
      <vt:lpstr>Youth Engagement</vt:lpstr>
      <vt:lpstr>Definition</vt:lpstr>
      <vt:lpstr>Misconceptions of youth engagement</vt:lpstr>
      <vt:lpstr>Adultism</vt:lpstr>
      <vt:lpstr>Meaningful Roles for Young People</vt:lpstr>
      <vt:lpstr>Meaningful Roles for Young People</vt:lpstr>
      <vt:lpstr>Ladder of Youth Participation</vt:lpstr>
      <vt:lpstr>Why Youth Participation is Key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25</cp:revision>
  <dcterms:created xsi:type="dcterms:W3CDTF">2023-03-21T16:04:53Z</dcterms:created>
  <dcterms:modified xsi:type="dcterms:W3CDTF">2026-05-18T18:44:05Z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_SourceUrl">
    <vt:lpwstr/>
  </property>
  <property fmtid="{D5CDD505-2E9C-101B-9397-08002B2CF9AE}" pid="11" name="_SharedFileIndex">
    <vt:lpwstr/>
  </property>
</Properties>
</file>